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425" r:id="rId2"/>
    <p:sldId id="475" r:id="rId3"/>
    <p:sldId id="477" r:id="rId4"/>
    <p:sldId id="426" r:id="rId5"/>
    <p:sldId id="499" r:id="rId6"/>
    <p:sldId id="500" r:id="rId7"/>
    <p:sldId id="501" r:id="rId8"/>
    <p:sldId id="502" r:id="rId9"/>
    <p:sldId id="503" r:id="rId10"/>
    <p:sldId id="504" r:id="rId11"/>
    <p:sldId id="505" r:id="rId12"/>
    <p:sldId id="506" r:id="rId13"/>
    <p:sldId id="464" r:id="rId14"/>
    <p:sldId id="507" r:id="rId15"/>
    <p:sldId id="536" r:id="rId16"/>
    <p:sldId id="471" r:id="rId17"/>
    <p:sldId id="508" r:id="rId18"/>
    <p:sldId id="487" r:id="rId19"/>
    <p:sldId id="509" r:id="rId20"/>
    <p:sldId id="510" r:id="rId21"/>
    <p:sldId id="511" r:id="rId22"/>
    <p:sldId id="513" r:id="rId23"/>
    <p:sldId id="514" r:id="rId24"/>
    <p:sldId id="515" r:id="rId25"/>
    <p:sldId id="516" r:id="rId26"/>
    <p:sldId id="517" r:id="rId27"/>
    <p:sldId id="519" r:id="rId28"/>
    <p:sldId id="520" r:id="rId29"/>
    <p:sldId id="521" r:id="rId30"/>
    <p:sldId id="522" r:id="rId31"/>
    <p:sldId id="468" r:id="rId32"/>
    <p:sldId id="476" r:id="rId33"/>
    <p:sldId id="469" r:id="rId34"/>
    <p:sldId id="523" r:id="rId35"/>
    <p:sldId id="524" r:id="rId36"/>
    <p:sldId id="525" r:id="rId37"/>
    <p:sldId id="526" r:id="rId38"/>
    <p:sldId id="527" r:id="rId39"/>
    <p:sldId id="528" r:id="rId40"/>
    <p:sldId id="529" r:id="rId41"/>
    <p:sldId id="530" r:id="rId42"/>
    <p:sldId id="531" r:id="rId43"/>
    <p:sldId id="532" r:id="rId44"/>
    <p:sldId id="533" r:id="rId45"/>
    <p:sldId id="534" r:id="rId46"/>
    <p:sldId id="535" r:id="rId47"/>
    <p:sldId id="470" r:id="rId48"/>
    <p:sldId id="498" r:id="rId49"/>
    <p:sldId id="488" r:id="rId50"/>
    <p:sldId id="489" r:id="rId51"/>
    <p:sldId id="490" r:id="rId52"/>
    <p:sldId id="496" r:id="rId53"/>
    <p:sldId id="491" r:id="rId54"/>
    <p:sldId id="492" r:id="rId55"/>
    <p:sldId id="493" r:id="rId56"/>
    <p:sldId id="494" r:id="rId5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rgbClr val="081F5B"/>
        </a:solidFill>
        <a:latin typeface="NewsGoth B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81F5B"/>
        </a:solidFill>
        <a:latin typeface="NewsGoth B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81F5B"/>
        </a:solidFill>
        <a:latin typeface="NewsGoth B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81F5B"/>
        </a:solidFill>
        <a:latin typeface="NewsGoth B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081F5B"/>
        </a:solidFill>
        <a:latin typeface="NewsGoth BT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081F5B"/>
        </a:solidFill>
        <a:latin typeface="NewsGoth BT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081F5B"/>
        </a:solidFill>
        <a:latin typeface="NewsGoth BT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081F5B"/>
        </a:solidFill>
        <a:latin typeface="NewsGoth BT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081F5B"/>
        </a:solidFill>
        <a:latin typeface="NewsGoth B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F5B"/>
    <a:srgbClr val="B8AB9E"/>
    <a:srgbClr val="E8AF1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7" autoAdjust="0"/>
    <p:restoredTop sz="95627" autoAdjust="0"/>
  </p:normalViewPr>
  <p:slideViewPr>
    <p:cSldViewPr>
      <p:cViewPr>
        <p:scale>
          <a:sx n="92" d="100"/>
          <a:sy n="92" d="100"/>
        </p:scale>
        <p:origin x="88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2E721D-7DB0-4E7A-BC2E-56E155416CBC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9FBCA26-CE14-4CB4-8D8A-3127B8221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58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2C9D5E-346D-4F7A-855C-FE1ACC195B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664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C8C858-36EA-410B-B012-E3B8E4C64B1B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8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9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D97E2F-BF62-4BB8-A96D-F3DF2960A8A9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13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92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Gill Sans"/>
              </a:rPr>
              <a:t>Ask them – 3 mins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defRPr sz="32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fld id="{7ECE9AED-6ACA-46B9-88CC-BECF4029BF35}" type="slidenum">
              <a:rPr lang="en-US" altLang="en-US" sz="1200" smtClean="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rPr>
              <a:pPr/>
              <a:t>18</a:t>
            </a:fld>
            <a:endParaRPr lang="en-US" altLang="en-US" sz="1200" smtClean="0">
              <a:solidFill>
                <a:srgbClr val="000000"/>
              </a:solidFill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41640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D47D02-E783-447D-B052-904C96141434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83873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94B03F-4FE1-4354-A99D-4A04C9EADA73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3524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42135C-7F32-42F1-AE7B-8F302428D003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46770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987930-C429-4200-AD54-072F48A11F80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7714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0825" cy="1143000"/>
          </a:xfrm>
          <a:prstGeom prst="rect">
            <a:avLst/>
          </a:prstGeom>
          <a:solidFill>
            <a:srgbClr val="081F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defRPr sz="32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z="1800" smtClean="0">
              <a:solidFill>
                <a:schemeClr val="tx1"/>
              </a:solidFill>
            </a:endParaRPr>
          </a:p>
        </p:txBody>
      </p:sp>
      <p:pic>
        <p:nvPicPr>
          <p:cNvPr id="5" name="Picture 64" descr="ross_horizontal_RGB_dark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76200"/>
            <a:ext cx="54848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0" y="6169025"/>
            <a:ext cx="9140825" cy="0"/>
          </a:xfrm>
          <a:prstGeom prst="line">
            <a:avLst/>
          </a:prstGeom>
          <a:noFill/>
          <a:ln w="38100">
            <a:solidFill>
              <a:srgbClr val="081F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1141413"/>
            <a:ext cx="9140825" cy="457200"/>
          </a:xfrm>
          <a:prstGeom prst="rect">
            <a:avLst/>
          </a:prstGeom>
          <a:solidFill>
            <a:srgbClr val="B8AB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defRPr sz="32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z="1800" smtClean="0">
              <a:solidFill>
                <a:schemeClr val="tx1"/>
              </a:solidFill>
            </a:endParaRP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4213" y="4267199"/>
            <a:ext cx="6400800" cy="912813"/>
          </a:xfrm>
        </p:spPr>
        <p:txBody>
          <a:bodyPr/>
          <a:lstStyle>
            <a:lvl1pPr marL="0" indent="0">
              <a:buFontTx/>
              <a:buNone/>
              <a:defRPr sz="34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8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8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5450" y="0"/>
            <a:ext cx="2227263" cy="5940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488" y="0"/>
            <a:ext cx="6532562" cy="5940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94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001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E15F5DF-A96B-4EE2-BE2E-B251C020C6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409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42A2FB6-1B04-4707-80C8-4CEE7455A2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56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8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59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0013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1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4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10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623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8614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45"/>
          <p:cNvSpPr txBox="1">
            <a:spLocks noChangeArrowheads="1"/>
          </p:cNvSpPr>
          <p:nvPr/>
        </p:nvSpPr>
        <p:spPr bwMode="auto">
          <a:xfrm>
            <a:off x="0" y="6169025"/>
            <a:ext cx="9140825" cy="685800"/>
          </a:xfrm>
          <a:prstGeom prst="rect">
            <a:avLst/>
          </a:prstGeom>
          <a:solidFill>
            <a:srgbClr val="081F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defRPr sz="32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z="1800" smtClean="0">
              <a:solidFill>
                <a:schemeClr val="tx1"/>
              </a:solidFill>
            </a:endParaRPr>
          </a:p>
        </p:txBody>
      </p:sp>
      <p:pic>
        <p:nvPicPr>
          <p:cNvPr id="1027" name="Picture 51" descr="ross_horizontal_RGB_darkB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213475"/>
            <a:ext cx="35194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0013"/>
            <a:ext cx="8229600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Line 14"/>
          <p:cNvSpPr>
            <a:spLocks noChangeShapeType="1"/>
          </p:cNvSpPr>
          <p:nvPr/>
        </p:nvSpPr>
        <p:spPr bwMode="auto">
          <a:xfrm>
            <a:off x="0" y="912813"/>
            <a:ext cx="9140825" cy="0"/>
          </a:xfrm>
          <a:prstGeom prst="line">
            <a:avLst/>
          </a:prstGeom>
          <a:noFill/>
          <a:ln w="38100">
            <a:solidFill>
              <a:srgbClr val="081F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0"/>
            <a:ext cx="8912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header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  <p:sldLayoutId id="2147484292" r:id="rId12"/>
    <p:sldLayoutId id="214748429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81F5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81F5B"/>
          </a:solidFill>
          <a:latin typeface="NewsGoth Dm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81F5B"/>
          </a:solidFill>
          <a:latin typeface="NewsGoth Dm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81F5B"/>
          </a:solidFill>
          <a:latin typeface="NewsGoth Dm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81F5B"/>
          </a:solidFill>
          <a:latin typeface="NewsGoth Dm B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81F5B"/>
          </a:solidFill>
          <a:latin typeface="NewsGoth Dm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81F5B"/>
          </a:solidFill>
          <a:latin typeface="NewsGoth Dm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81F5B"/>
          </a:solidFill>
          <a:latin typeface="NewsGoth Dm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81F5B"/>
          </a:solidFill>
          <a:latin typeface="NewsGoth Dm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81F5B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Font typeface="NewsGoth BT" pitchFamily="34" charset="0"/>
        <a:buChar char="~"/>
        <a:defRPr sz="3000">
          <a:solidFill>
            <a:srgbClr val="081F5B"/>
          </a:solidFill>
          <a:latin typeface="+mn-lt"/>
        </a:defRPr>
      </a:lvl2pPr>
      <a:lvl3pPr marL="1371600" indent="-342900" algn="l" rtl="0" eaLnBrk="0" fontAlgn="base" hangingPunct="0">
        <a:spcBef>
          <a:spcPct val="20000"/>
        </a:spcBef>
        <a:spcAft>
          <a:spcPct val="0"/>
        </a:spcAft>
        <a:buFont typeface="NewsGoth BT" pitchFamily="34" charset="0"/>
        <a:buChar char="–"/>
        <a:defRPr sz="2800">
          <a:solidFill>
            <a:srgbClr val="081F5B"/>
          </a:solidFill>
          <a:latin typeface="+mn-lt"/>
        </a:defRPr>
      </a:lvl3pPr>
      <a:lvl4pPr marL="1828800" indent="-342900" algn="l" rtl="0" eaLnBrk="0" fontAlgn="base" hangingPunct="0">
        <a:spcBef>
          <a:spcPct val="20000"/>
        </a:spcBef>
        <a:spcAft>
          <a:spcPct val="0"/>
        </a:spcAft>
        <a:buFont typeface="NewsGoth BT" pitchFamily="34" charset="0"/>
        <a:buChar char="»"/>
        <a:defRPr sz="2600">
          <a:solidFill>
            <a:srgbClr val="081F5B"/>
          </a:solidFill>
          <a:latin typeface="+mn-lt"/>
        </a:defRPr>
      </a:lvl4pPr>
      <a:lvl5pPr marL="22860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rgbClr val="081F5B"/>
          </a:solidFill>
          <a:latin typeface="+mn-lt"/>
        </a:defRPr>
      </a:lvl5pPr>
      <a:lvl6pPr marL="27432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81F5B"/>
          </a:solidFill>
          <a:latin typeface="+mn-lt"/>
        </a:defRPr>
      </a:lvl6pPr>
      <a:lvl7pPr marL="32004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81F5B"/>
          </a:solidFill>
          <a:latin typeface="+mn-lt"/>
        </a:defRPr>
      </a:lvl7pPr>
      <a:lvl8pPr marL="36576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81F5B"/>
          </a:solidFill>
          <a:latin typeface="+mn-lt"/>
        </a:defRPr>
      </a:lvl8pPr>
      <a:lvl9pPr marL="41148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81F5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onion.com/video/cias-facebook-program-dramatically-cut-agencys-cos-19753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RvqEjJ6yM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mich.edu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trend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File:Galileo Dona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8294688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 smtClean="0">
                <a:solidFill>
                  <a:schemeClr val="accent3"/>
                </a:solidFill>
              </a:rPr>
              <a:t>ICOS big data camp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4799013"/>
            <a:ext cx="4789488" cy="1982787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800" b="1" dirty="0" smtClean="0">
                <a:solidFill>
                  <a:schemeClr val="bg1"/>
                </a:solidFill>
              </a:rPr>
              <a:t>June 5-9, 2017</a:t>
            </a:r>
            <a:br>
              <a:rPr lang="en-US" altLang="en-US" sz="2800" b="1" dirty="0" smtClean="0">
                <a:solidFill>
                  <a:schemeClr val="bg1"/>
                </a:solidFill>
              </a:rPr>
            </a:br>
            <a:r>
              <a:rPr lang="en-US" altLang="en-US" sz="2800" b="1" dirty="0" smtClean="0">
                <a:solidFill>
                  <a:schemeClr val="bg1"/>
                </a:solidFill>
              </a:rPr>
              <a:t>Co-sponsored </a:t>
            </a:r>
            <a:r>
              <a:rPr lang="en-US" altLang="en-US" sz="2800" b="1" dirty="0" smtClean="0">
                <a:solidFill>
                  <a:schemeClr val="bg1"/>
                </a:solidFill>
              </a:rPr>
              <a:t>by </a:t>
            </a:r>
            <a:br>
              <a:rPr lang="en-US" altLang="en-US" sz="2800" b="1" dirty="0" smtClean="0">
                <a:solidFill>
                  <a:schemeClr val="bg1"/>
                </a:solidFill>
              </a:rPr>
            </a:br>
            <a:r>
              <a:rPr lang="en-US" altLang="en-US" sz="2800" b="1" dirty="0" smtClean="0">
                <a:solidFill>
                  <a:schemeClr val="bg1"/>
                </a:solidFill>
              </a:rPr>
              <a:t>ICOS and MIDAS</a:t>
            </a:r>
            <a:endParaRPr lang="en-US" alt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124200"/>
            <a:ext cx="7772400" cy="2057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New insights into traditional topics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14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4235450" cy="55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931863"/>
            <a:ext cx="482123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750" y="3705225"/>
            <a:ext cx="4768850" cy="9429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41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Does racism influence voting?</a:t>
            </a:r>
          </a:p>
        </p:txBody>
      </p:sp>
    </p:spTree>
    <p:extLst>
      <p:ext uri="{BB962C8B-B14F-4D97-AF65-F5344CB8AC3E}">
        <p14:creationId xmlns:p14="http://schemas.microsoft.com/office/powerpoint/2010/main" val="323179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Does racism influence voting?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795337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143250"/>
            <a:ext cx="17716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6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124200"/>
            <a:ext cx="7772400" cy="2057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New insights into new topics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3528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If only someone would come up with a way to gather horrifyingly intrusive personal information online…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5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0"/>
            <a:ext cx="6075497" cy="693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4267200"/>
            <a:ext cx="4768850" cy="9429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0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838200"/>
            <a:ext cx="10160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ICTs </a:t>
            </a:r>
            <a:r>
              <a:rPr lang="en-US" altLang="en-US" dirty="0" smtClean="0"/>
              <a:t>and social movements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990600"/>
            <a:ext cx="9144000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23" dirty="0" smtClean="0"/>
              <a:t>One </a:t>
            </a:r>
            <a:r>
              <a:rPr lang="en-US" sz="3323" dirty="0"/>
              <a:t>Facebook post</a:t>
            </a:r>
            <a:endParaRPr lang="en-US" sz="3323" dirty="0"/>
          </a:p>
        </p:txBody>
      </p:sp>
    </p:spTree>
    <p:extLst>
      <p:ext uri="{BB962C8B-B14F-4D97-AF65-F5344CB8AC3E}">
        <p14:creationId xmlns:p14="http://schemas.microsoft.com/office/powerpoint/2010/main" val="18382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addhealth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76200"/>
            <a:ext cx="6172200" cy="6180138"/>
          </a:xfr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95600" y="6321425"/>
            <a:ext cx="6096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>
              <a:spcBef>
                <a:spcPts val="2400"/>
              </a:spcBef>
              <a:buSzPct val="93000"/>
              <a:buChar char="•"/>
              <a:defRPr sz="3000">
                <a:solidFill>
                  <a:srgbClr val="4C4C4C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Calibri" panose="020F0502020204030204" pitchFamily="34" charset="0"/>
              </a:defRPr>
            </a:lvl1pPr>
            <a:lvl2pPr marL="742950" indent="-285750">
              <a:spcBef>
                <a:spcPts val="2400"/>
              </a:spcBef>
              <a:buClr>
                <a:srgbClr val="4C4C4C"/>
              </a:buClr>
              <a:buSzPct val="100000"/>
              <a:buFont typeface="Calibri" panose="020F0502020204030204" pitchFamily="34" charset="0"/>
              <a:buChar char="•"/>
              <a:defRPr sz="3000">
                <a:solidFill>
                  <a:srgbClr val="4C4C4C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Calibri" panose="020F0502020204030204" pitchFamily="34" charset="0"/>
              </a:defRPr>
            </a:lvl2pPr>
            <a:lvl3pPr marL="1143000" indent="-228600">
              <a:spcBef>
                <a:spcPts val="2400"/>
              </a:spcBef>
              <a:buClr>
                <a:srgbClr val="4C4C4C"/>
              </a:buClr>
              <a:buSzPct val="100000"/>
              <a:buFont typeface="Calibri" panose="020F0502020204030204" pitchFamily="34" charset="0"/>
              <a:buChar char="•"/>
              <a:defRPr sz="3000">
                <a:solidFill>
                  <a:srgbClr val="4C4C4C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Calibri" panose="020F0502020204030204" pitchFamily="34" charset="0"/>
              </a:defRPr>
            </a:lvl3pPr>
            <a:lvl4pPr marL="1600200" indent="-228600">
              <a:spcBef>
                <a:spcPts val="2400"/>
              </a:spcBef>
              <a:buClr>
                <a:srgbClr val="4C4C4C"/>
              </a:buClr>
              <a:buSzPct val="100000"/>
              <a:buFont typeface="Calibri" panose="020F0502020204030204" pitchFamily="34" charset="0"/>
              <a:buChar char="•"/>
              <a:defRPr sz="3000">
                <a:solidFill>
                  <a:srgbClr val="4C4C4C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Calibri" panose="020F0502020204030204" pitchFamily="34" charset="0"/>
              </a:defRPr>
            </a:lvl4pPr>
            <a:lvl5pPr marL="2057400" indent="-228600">
              <a:spcBef>
                <a:spcPts val="2400"/>
              </a:spcBef>
              <a:buClr>
                <a:srgbClr val="4C4C4C"/>
              </a:buClr>
              <a:buSzPct val="100000"/>
              <a:buFont typeface="Calibri" panose="020F0502020204030204" pitchFamily="34" charset="0"/>
              <a:buChar char="•"/>
              <a:defRPr sz="3000">
                <a:solidFill>
                  <a:srgbClr val="4C4C4C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4C4C4C"/>
              </a:buClr>
              <a:buSzPct val="100000"/>
              <a:buFont typeface="Calibri" panose="020F0502020204030204" pitchFamily="34" charset="0"/>
              <a:buChar char="•"/>
              <a:defRPr sz="3000">
                <a:solidFill>
                  <a:srgbClr val="4C4C4C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4C4C4C"/>
              </a:buClr>
              <a:buSzPct val="100000"/>
              <a:buFont typeface="Calibri" panose="020F0502020204030204" pitchFamily="34" charset="0"/>
              <a:buChar char="•"/>
              <a:defRPr sz="3000">
                <a:solidFill>
                  <a:srgbClr val="4C4C4C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4C4C4C"/>
              </a:buClr>
              <a:buSzPct val="100000"/>
              <a:buFont typeface="Calibri" panose="020F0502020204030204" pitchFamily="34" charset="0"/>
              <a:buChar char="•"/>
              <a:defRPr sz="3000">
                <a:solidFill>
                  <a:srgbClr val="4C4C4C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Clr>
                <a:srgbClr val="4C4C4C"/>
              </a:buClr>
              <a:buSzPct val="100000"/>
              <a:buFont typeface="Calibri" panose="020F0502020204030204" pitchFamily="34" charset="0"/>
              <a:buChar char="•"/>
              <a:defRPr sz="3000">
                <a:solidFill>
                  <a:srgbClr val="4C4C4C"/>
                </a:solidFill>
                <a:latin typeface="Calibri" panose="020F0502020204030204" pitchFamily="34" charset="0"/>
                <a:ea typeface="ヒラギノ角ゴ ProN W3"/>
                <a:cs typeface="ヒラギノ角ゴ ProN W3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en-US" sz="2391" dirty="0" smtClean="0">
                <a:solidFill>
                  <a:srgbClr val="000000"/>
                </a:solidFill>
                <a:latin typeface="Gill Sans"/>
                <a:sym typeface="Gill Sans"/>
              </a:rPr>
              <a:t>Who “dates” whom in an Ohio high school</a:t>
            </a:r>
            <a:endParaRPr lang="en-US" altLang="en-US" sz="2953" dirty="0" smtClean="0">
              <a:solidFill>
                <a:srgbClr val="000000"/>
              </a:solidFill>
              <a:latin typeface="Gill Sans"/>
              <a:sym typeface="Gill San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Question: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25876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mtClean="0"/>
              <a:t>Are Tinder and Grindr actually field experiments created by a rogue epidemiologist at the School of Public Health?*</a:t>
            </a:r>
          </a:p>
          <a:p>
            <a:pPr marL="0" indent="0">
              <a:buFontTx/>
              <a:buNone/>
            </a:pPr>
            <a:r>
              <a:rPr lang="en-US" altLang="en-US" sz="2400" smtClean="0"/>
              <a:t>*Note: if you do not know what Tinder and Grindr are, DO NOT GOOGLE THEM!</a:t>
            </a:r>
          </a:p>
          <a:p>
            <a:pPr marL="0" indent="0">
              <a:buFontTx/>
              <a:buNone/>
            </a:pPr>
            <a:endParaRPr lang="en-US" altLang="en-US" smtClean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25876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74738"/>
            <a:ext cx="1668463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74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Who is everybody?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Executive </a:t>
            </a:r>
            <a:r>
              <a:rPr lang="en-US" altLang="en-US" dirty="0" smtClean="0"/>
              <a:t>producer:</a:t>
            </a:r>
            <a:endParaRPr lang="en-US" altLang="en-US" dirty="0" smtClean="0"/>
          </a:p>
          <a:p>
            <a:pPr lvl="1"/>
            <a:r>
              <a:rPr lang="en-US" altLang="en-US" sz="2800" dirty="0" smtClean="0"/>
              <a:t>Teddy </a:t>
            </a:r>
            <a:r>
              <a:rPr lang="en-US" altLang="en-US" sz="2800" dirty="0" smtClean="0"/>
              <a:t>DeWitt</a:t>
            </a:r>
          </a:p>
          <a:p>
            <a:r>
              <a:rPr lang="en-US" altLang="en-US" dirty="0" smtClean="0"/>
              <a:t>Producers:</a:t>
            </a:r>
          </a:p>
          <a:p>
            <a:pPr lvl="1"/>
            <a:r>
              <a:rPr lang="en-US" altLang="en-US" sz="2400" dirty="0" smtClean="0"/>
              <a:t>Jerry Davis, Cliff Lampe, Brian Noble, Jason Owen-Smith</a:t>
            </a:r>
          </a:p>
          <a:p>
            <a:r>
              <a:rPr lang="en-US" altLang="en-US" dirty="0" smtClean="0"/>
              <a:t>Code Concierges (</a:t>
            </a:r>
            <a:r>
              <a:rPr lang="en-US" altLang="en-US" dirty="0" err="1" smtClean="0"/>
              <a:t>CoCons</a:t>
            </a:r>
            <a:r>
              <a:rPr lang="en-US" altLang="en-US" dirty="0" smtClean="0"/>
              <a:t>):</a:t>
            </a:r>
          </a:p>
          <a:p>
            <a:pPr lvl="1"/>
            <a:r>
              <a:rPr lang="en-US" sz="2400" dirty="0" err="1"/>
              <a:t>Nivi</a:t>
            </a:r>
            <a:r>
              <a:rPr lang="en-US" sz="2400" dirty="0"/>
              <a:t> </a:t>
            </a:r>
            <a:r>
              <a:rPr lang="en-US" sz="2400" dirty="0" err="1"/>
              <a:t>Karki</a:t>
            </a:r>
            <a:r>
              <a:rPr lang="en-US" sz="2400" dirty="0"/>
              <a:t>, Ronnie Lee, Jeff Lockhart, Oskar </a:t>
            </a:r>
            <a:r>
              <a:rPr lang="en-US" sz="2400" dirty="0" smtClean="0"/>
              <a:t>Singer</a:t>
            </a: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Surprising sources of network data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001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6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773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0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 office like yours…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1219200"/>
          </a:xfrm>
        </p:spPr>
        <p:txBody>
          <a:bodyPr/>
          <a:lstStyle/>
          <a:p>
            <a:r>
              <a:rPr lang="en-US" altLang="en-US" sz="2200" smtClean="0"/>
              <a:t>Location tracking data were collected over 71 days from 40 tags</a:t>
            </a:r>
          </a:p>
          <a:p>
            <a:r>
              <a:rPr lang="en-US" altLang="en-US" sz="2200" smtClean="0"/>
              <a:t>Hatched area is shadow area where signal is unreachable</a:t>
            </a:r>
          </a:p>
          <a:p>
            <a:r>
              <a:rPr lang="en-US" altLang="en-US" sz="2200" smtClean="0"/>
              <a:t>Red Dots denote occupied workstations</a:t>
            </a:r>
          </a:p>
          <a:p>
            <a:endParaRPr lang="en-US" altLang="en-US" sz="2200" smtClean="0"/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3169" r="5417" b="17548"/>
          <a:stretch>
            <a:fillRect/>
          </a:stretch>
        </p:blipFill>
        <p:spPr bwMode="auto">
          <a:xfrm>
            <a:off x="0" y="25908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52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Mapped signals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458200" cy="1524000"/>
          </a:xfrm>
        </p:spPr>
        <p:txBody>
          <a:bodyPr/>
          <a:lstStyle/>
          <a:p>
            <a:r>
              <a:rPr lang="en-US" altLang="en-US" sz="2200" smtClean="0"/>
              <a:t>The tag generates signals when the tag is moving, and goes to sleep mode when there’s no movement</a:t>
            </a:r>
          </a:p>
          <a:p>
            <a:r>
              <a:rPr lang="en-US" altLang="en-US" sz="2200" smtClean="0"/>
              <a:t>The recorded signals are below (total 35 million records)</a:t>
            </a:r>
          </a:p>
          <a:p>
            <a:r>
              <a:rPr lang="en-US" altLang="en-US" sz="2200" smtClean="0"/>
              <a:t>The recorded signal has the information of [tag id, x, y, t]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7257" r="2083" b="11414"/>
          <a:stretch>
            <a:fillRect/>
          </a:stretch>
        </p:blipFill>
        <p:spPr bwMode="auto">
          <a:xfrm>
            <a:off x="0" y="2486025"/>
            <a:ext cx="9144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82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Space utilization by each person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2743200" cy="5638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1800" dirty="0" smtClean="0"/>
              <a:t>His office is in XX area. He reports to the director so many dots in front of the director’s secretary </a:t>
            </a:r>
          </a:p>
          <a:p>
            <a:pPr>
              <a:defRPr/>
            </a:pPr>
            <a:r>
              <a:rPr lang="en-US" sz="1800" dirty="0" smtClean="0"/>
              <a:t>He leads two team and  often talks with one of the team’s manager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Her workstation is obvious</a:t>
            </a:r>
          </a:p>
          <a:p>
            <a:pPr>
              <a:defRPr/>
            </a:pPr>
            <a:r>
              <a:rPr lang="en-US" sz="1800" dirty="0" smtClean="0"/>
              <a:t>She uses the copy machine often </a:t>
            </a:r>
          </a:p>
          <a:p>
            <a:pPr>
              <a:defRPr/>
            </a:pPr>
            <a:r>
              <a:rPr lang="en-US" sz="1800" dirty="0" smtClean="0"/>
              <a:t>She works closely with her team members</a:t>
            </a:r>
            <a:endParaRPr lang="en-US" sz="1800" dirty="0"/>
          </a:p>
        </p:txBody>
      </p:sp>
      <p:pic>
        <p:nvPicPr>
          <p:cNvPr id="29700" name="Picture 2" descr="D:\RA_WORK\Location\Activity\byPerson02\17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11905" r="13879" b="14677"/>
          <a:stretch>
            <a:fillRect/>
          </a:stretch>
        </p:blipFill>
        <p:spPr bwMode="auto">
          <a:xfrm>
            <a:off x="3124200" y="838200"/>
            <a:ext cx="5791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D:\RA_WORK\Location\Activity\byPerson02\17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11905" r="14746" b="14677"/>
          <a:stretch>
            <a:fillRect/>
          </a:stretch>
        </p:blipFill>
        <p:spPr bwMode="auto">
          <a:xfrm>
            <a:off x="3200400" y="3733800"/>
            <a:ext cx="5715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819400" y="2971800"/>
            <a:ext cx="4876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743200" y="1524000"/>
            <a:ext cx="35814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28800" y="4267200"/>
            <a:ext cx="6096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362200" y="5029200"/>
            <a:ext cx="5334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819400" y="4343400"/>
            <a:ext cx="47244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83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Identified interactions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1219200"/>
          </a:xfrm>
        </p:spPr>
        <p:txBody>
          <a:bodyPr/>
          <a:lstStyle/>
          <a:p>
            <a:r>
              <a:rPr lang="en-US" altLang="en-US" sz="2400" smtClean="0"/>
              <a:t>Total 10377 interactions are identified.</a:t>
            </a:r>
          </a:p>
          <a:p>
            <a:pPr lvl="1"/>
            <a:r>
              <a:rPr lang="en-US" altLang="en-US" sz="1800" smtClean="0"/>
              <a:t>220 interactions/day</a:t>
            </a:r>
          </a:p>
          <a:p>
            <a:pPr lvl="1"/>
            <a:r>
              <a:rPr lang="en-US" altLang="en-US" sz="1800" smtClean="0"/>
              <a:t>11 interactions/day/person.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1806" r="4584" b="13458"/>
          <a:stretch>
            <a:fillRect/>
          </a:stretch>
        </p:blipFill>
        <p:spPr bwMode="auto">
          <a:xfrm>
            <a:off x="0" y="1066800"/>
            <a:ext cx="91440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04800" y="4572000"/>
            <a:ext cx="8305800" cy="1676400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spcBef>
                <a:spcPct val="20000"/>
              </a:spcBef>
              <a:buFont typeface="NewsGoth BT" pitchFamily="34" charset="0"/>
              <a:buChar char="~"/>
              <a:defRPr sz="30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spcBef>
                <a:spcPct val="20000"/>
              </a:spcBef>
              <a:buFont typeface="NewsGoth BT" pitchFamily="34" charset="0"/>
              <a:buChar char="–"/>
              <a:defRPr sz="28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spcBef>
                <a:spcPct val="20000"/>
              </a:spcBef>
              <a:buFont typeface="NewsGoth BT" pitchFamily="34" charset="0"/>
              <a:buChar char="»"/>
              <a:defRPr sz="26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6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8600" y="3886200"/>
            <a:ext cx="8686800" cy="1219200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spcBef>
                <a:spcPct val="20000"/>
              </a:spcBef>
              <a:buFont typeface="NewsGoth BT" pitchFamily="34" charset="0"/>
              <a:buChar char="~"/>
              <a:defRPr sz="30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spcBef>
                <a:spcPct val="20000"/>
              </a:spcBef>
              <a:buFont typeface="NewsGoth BT" pitchFamily="34" charset="0"/>
              <a:buChar char="–"/>
              <a:defRPr sz="28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spcBef>
                <a:spcPct val="20000"/>
              </a:spcBef>
              <a:buFont typeface="NewsGoth BT" pitchFamily="34" charset="0"/>
              <a:buChar char="»"/>
              <a:defRPr sz="26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3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deep philosophical point: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1210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3600" smtClean="0"/>
              <a:t>A web page does not exist until you perceive it.  </a:t>
            </a:r>
          </a:p>
          <a:p>
            <a:pPr marL="0" indent="0">
              <a:buFontTx/>
              <a:buNone/>
            </a:pPr>
            <a:r>
              <a:rPr lang="en-US" altLang="en-US" sz="3600" smtClean="0"/>
              <a:t>(Whoah)</a:t>
            </a:r>
          </a:p>
        </p:txBody>
      </p:sp>
    </p:spTree>
    <p:extLst>
      <p:ext uri="{BB962C8B-B14F-4D97-AF65-F5344CB8AC3E}">
        <p14:creationId xmlns:p14="http://schemas.microsoft.com/office/powerpoint/2010/main" val="334725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68788" y="6373813"/>
            <a:ext cx="4783137" cy="1952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1pPr>
            <a:lvl2pPr marL="685817" indent="-263776"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2pPr>
            <a:lvl3pPr marL="1055103" indent="-211021"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3pPr>
            <a:lvl4pPr marL="1477145" indent="-211021"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4pPr>
            <a:lvl5pPr marL="1899186" indent="-211021"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4FA350D4-9BFE-4481-90A4-2852008C61B1}" type="slidenum">
              <a:rPr lang="en-US" altLang="en-US" sz="923" b="0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en-US" altLang="en-US" sz="923" b="0">
              <a:solidFill>
                <a:schemeClr val="tx1"/>
              </a:solidFill>
            </a:endParaRPr>
          </a:p>
        </p:txBody>
      </p:sp>
      <p:pic>
        <p:nvPicPr>
          <p:cNvPr id="378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263525"/>
            <a:ext cx="10128251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2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are we up to this week?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49825"/>
          </a:xfrm>
        </p:spPr>
        <p:txBody>
          <a:bodyPr/>
          <a:lstStyle/>
          <a:p>
            <a:r>
              <a:rPr lang="en-US" altLang="en-US" dirty="0" smtClean="0"/>
              <a:t>Monday: overview, </a:t>
            </a:r>
            <a:r>
              <a:rPr lang="en-US" altLang="en-US" dirty="0" smtClean="0"/>
              <a:t>SQL, project group formation</a:t>
            </a:r>
            <a:endParaRPr lang="en-US" altLang="en-US" dirty="0" smtClean="0"/>
          </a:p>
          <a:p>
            <a:r>
              <a:rPr lang="en-US" altLang="en-US" dirty="0" smtClean="0"/>
              <a:t>Tuesday</a:t>
            </a:r>
            <a:r>
              <a:rPr lang="en-US" altLang="en-US" dirty="0" smtClean="0"/>
              <a:t>: Python and its uses</a:t>
            </a:r>
            <a:endParaRPr lang="en-US" altLang="en-US" dirty="0" smtClean="0"/>
          </a:p>
          <a:p>
            <a:r>
              <a:rPr lang="en-US" altLang="en-US" dirty="0" smtClean="0"/>
              <a:t>Wednesday: </a:t>
            </a:r>
            <a:r>
              <a:rPr lang="en-US" altLang="en-US" dirty="0" smtClean="0"/>
              <a:t>Python for human language; </a:t>
            </a:r>
            <a:r>
              <a:rPr lang="en-US" altLang="en-US" dirty="0" smtClean="0"/>
              <a:t>using APIs</a:t>
            </a:r>
            <a:endParaRPr lang="en-US" altLang="en-US" dirty="0" smtClean="0"/>
          </a:p>
          <a:p>
            <a:r>
              <a:rPr lang="en-US" altLang="en-US" dirty="0" smtClean="0"/>
              <a:t>Thursday: </a:t>
            </a:r>
            <a:r>
              <a:rPr lang="en-US" altLang="en-US" dirty="0" smtClean="0"/>
              <a:t>Python for data analysis</a:t>
            </a:r>
            <a:endParaRPr lang="en-US" altLang="en-US" dirty="0" smtClean="0"/>
          </a:p>
          <a:p>
            <a:r>
              <a:rPr lang="en-US" altLang="en-US" dirty="0" smtClean="0"/>
              <a:t>Friday: write </a:t>
            </a:r>
            <a:r>
              <a:rPr lang="en-US" altLang="en-US" dirty="0" smtClean="0">
                <a:hlinkClick r:id="rId2"/>
              </a:rPr>
              <a:t>“Social capital asset pricing model (SCAPM)” app</a:t>
            </a:r>
            <a:r>
              <a:rPr lang="en-US" altLang="en-US" dirty="0" smtClean="0"/>
              <a:t> for iPhone, sell to Facebook for $10B, quit grad school</a:t>
            </a: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831850" y="4325938"/>
            <a:ext cx="6361113" cy="1338262"/>
          </a:xfrm>
          <a:custGeom>
            <a:avLst/>
            <a:gdLst>
              <a:gd name="T0" fmla="*/ 0 w 6359857"/>
              <a:gd name="T1" fmla="*/ 0 h 1337522"/>
              <a:gd name="T2" fmla="*/ 150276 w 6359857"/>
              <a:gd name="T3" fmla="*/ 13688 h 1337522"/>
              <a:gd name="T4" fmla="*/ 191259 w 6359857"/>
              <a:gd name="T5" fmla="*/ 41059 h 1337522"/>
              <a:gd name="T6" fmla="*/ 273226 w 6359857"/>
              <a:gd name="T7" fmla="*/ 68429 h 1337522"/>
              <a:gd name="T8" fmla="*/ 368855 w 6359857"/>
              <a:gd name="T9" fmla="*/ 109484 h 1337522"/>
              <a:gd name="T10" fmla="*/ 450822 w 6359857"/>
              <a:gd name="T11" fmla="*/ 177911 h 1337522"/>
              <a:gd name="T12" fmla="*/ 491805 w 6359857"/>
              <a:gd name="T13" fmla="*/ 205283 h 1337522"/>
              <a:gd name="T14" fmla="*/ 560114 w 6359857"/>
              <a:gd name="T15" fmla="*/ 260027 h 1337522"/>
              <a:gd name="T16" fmla="*/ 601097 w 6359857"/>
              <a:gd name="T17" fmla="*/ 287398 h 1337522"/>
              <a:gd name="T18" fmla="*/ 710384 w 6359857"/>
              <a:gd name="T19" fmla="*/ 314769 h 1337522"/>
              <a:gd name="T20" fmla="*/ 983609 w 6359857"/>
              <a:gd name="T21" fmla="*/ 342139 h 1337522"/>
              <a:gd name="T22" fmla="*/ 1051918 w 6359857"/>
              <a:gd name="T23" fmla="*/ 355825 h 1337522"/>
              <a:gd name="T24" fmla="*/ 1243172 w 6359857"/>
              <a:gd name="T25" fmla="*/ 369510 h 1337522"/>
              <a:gd name="T26" fmla="*/ 1284157 w 6359857"/>
              <a:gd name="T27" fmla="*/ 396880 h 1337522"/>
              <a:gd name="T28" fmla="*/ 1434430 w 6359857"/>
              <a:gd name="T29" fmla="*/ 410568 h 1337522"/>
              <a:gd name="T30" fmla="*/ 1639350 w 6359857"/>
              <a:gd name="T31" fmla="*/ 451623 h 1337522"/>
              <a:gd name="T32" fmla="*/ 1693993 w 6359857"/>
              <a:gd name="T33" fmla="*/ 465309 h 1337522"/>
              <a:gd name="T34" fmla="*/ 1803285 w 6359857"/>
              <a:gd name="T35" fmla="*/ 478995 h 1337522"/>
              <a:gd name="T36" fmla="*/ 1967218 w 6359857"/>
              <a:gd name="T37" fmla="*/ 547423 h 1337522"/>
              <a:gd name="T38" fmla="*/ 2062847 w 6359857"/>
              <a:gd name="T39" fmla="*/ 574793 h 1337522"/>
              <a:gd name="T40" fmla="*/ 2103831 w 6359857"/>
              <a:gd name="T41" fmla="*/ 629536 h 1337522"/>
              <a:gd name="T42" fmla="*/ 2158477 w 6359857"/>
              <a:gd name="T43" fmla="*/ 656907 h 1337522"/>
              <a:gd name="T44" fmla="*/ 2199460 w 6359857"/>
              <a:gd name="T45" fmla="*/ 684278 h 1337522"/>
              <a:gd name="T46" fmla="*/ 2240443 w 6359857"/>
              <a:gd name="T47" fmla="*/ 697964 h 1337522"/>
              <a:gd name="T48" fmla="*/ 2390719 w 6359857"/>
              <a:gd name="T49" fmla="*/ 725335 h 1337522"/>
              <a:gd name="T50" fmla="*/ 2650281 w 6359857"/>
              <a:gd name="T51" fmla="*/ 752706 h 1337522"/>
              <a:gd name="T52" fmla="*/ 2704927 w 6359857"/>
              <a:gd name="T53" fmla="*/ 766392 h 1337522"/>
              <a:gd name="T54" fmla="*/ 3155748 w 6359857"/>
              <a:gd name="T55" fmla="*/ 766392 h 1337522"/>
              <a:gd name="T56" fmla="*/ 3483618 w 6359857"/>
              <a:gd name="T57" fmla="*/ 793762 h 1337522"/>
              <a:gd name="T58" fmla="*/ 3524602 w 6359857"/>
              <a:gd name="T59" fmla="*/ 807447 h 1337522"/>
              <a:gd name="T60" fmla="*/ 3702198 w 6359857"/>
              <a:gd name="T61" fmla="*/ 848504 h 1337522"/>
              <a:gd name="T62" fmla="*/ 4030067 w 6359857"/>
              <a:gd name="T63" fmla="*/ 862190 h 1337522"/>
              <a:gd name="T64" fmla="*/ 4685807 w 6359857"/>
              <a:gd name="T65" fmla="*/ 944304 h 1337522"/>
              <a:gd name="T66" fmla="*/ 4754113 w 6359857"/>
              <a:gd name="T67" fmla="*/ 957990 h 1337522"/>
              <a:gd name="T68" fmla="*/ 4918047 w 6359857"/>
              <a:gd name="T69" fmla="*/ 999046 h 1337522"/>
              <a:gd name="T70" fmla="*/ 5136628 w 6359857"/>
              <a:gd name="T71" fmla="*/ 1067474 h 1337522"/>
              <a:gd name="T72" fmla="*/ 5177612 w 6359857"/>
              <a:gd name="T73" fmla="*/ 1094844 h 1337522"/>
              <a:gd name="T74" fmla="*/ 5245918 w 6359857"/>
              <a:gd name="T75" fmla="*/ 1122217 h 1337522"/>
              <a:gd name="T76" fmla="*/ 5327885 w 6359857"/>
              <a:gd name="T77" fmla="*/ 1149587 h 1337522"/>
              <a:gd name="T78" fmla="*/ 5478159 w 6359857"/>
              <a:gd name="T79" fmla="*/ 1190644 h 1337522"/>
              <a:gd name="T80" fmla="*/ 5519143 w 6359857"/>
              <a:gd name="T81" fmla="*/ 1231701 h 1337522"/>
              <a:gd name="T82" fmla="*/ 5642094 w 6359857"/>
              <a:gd name="T83" fmla="*/ 1259071 h 1337522"/>
              <a:gd name="T84" fmla="*/ 5724061 w 6359857"/>
              <a:gd name="T85" fmla="*/ 1259071 h 1337522"/>
              <a:gd name="T86" fmla="*/ 5833351 w 6359857"/>
              <a:gd name="T87" fmla="*/ 1272757 h 1337522"/>
              <a:gd name="T88" fmla="*/ 6106577 w 6359857"/>
              <a:gd name="T89" fmla="*/ 1300129 h 1337522"/>
              <a:gd name="T90" fmla="*/ 6202205 w 6359857"/>
              <a:gd name="T91" fmla="*/ 1327499 h 1337522"/>
              <a:gd name="T92" fmla="*/ 6366139 w 6359857"/>
              <a:gd name="T93" fmla="*/ 1341185 h 133752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359857" h="1337522">
                <a:moveTo>
                  <a:pt x="0" y="0"/>
                </a:moveTo>
                <a:cubicBezTo>
                  <a:pt x="50042" y="4549"/>
                  <a:pt x="100993" y="3119"/>
                  <a:pt x="150126" y="13648"/>
                </a:cubicBezTo>
                <a:cubicBezTo>
                  <a:pt x="166164" y="17085"/>
                  <a:pt x="176080" y="34282"/>
                  <a:pt x="191069" y="40944"/>
                </a:cubicBezTo>
                <a:cubicBezTo>
                  <a:pt x="217361" y="52629"/>
                  <a:pt x="272956" y="68239"/>
                  <a:pt x="272956" y="68239"/>
                </a:cubicBezTo>
                <a:cubicBezTo>
                  <a:pt x="375746" y="136767"/>
                  <a:pt x="245109" y="56304"/>
                  <a:pt x="368490" y="109182"/>
                </a:cubicBezTo>
                <a:cubicBezTo>
                  <a:pt x="410343" y="127119"/>
                  <a:pt x="415661" y="148491"/>
                  <a:pt x="450377" y="177421"/>
                </a:cubicBezTo>
                <a:cubicBezTo>
                  <a:pt x="462978" y="187922"/>
                  <a:pt x="477672" y="195618"/>
                  <a:pt x="491320" y="204717"/>
                </a:cubicBezTo>
                <a:cubicBezTo>
                  <a:pt x="514551" y="274407"/>
                  <a:pt x="486251" y="227891"/>
                  <a:pt x="559559" y="259308"/>
                </a:cubicBezTo>
                <a:cubicBezTo>
                  <a:pt x="574635" y="265769"/>
                  <a:pt x="585831" y="279268"/>
                  <a:pt x="600502" y="286603"/>
                </a:cubicBezTo>
                <a:cubicBezTo>
                  <a:pt x="627561" y="300132"/>
                  <a:pt x="685210" y="309449"/>
                  <a:pt x="709684" y="313899"/>
                </a:cubicBezTo>
                <a:cubicBezTo>
                  <a:pt x="834670" y="336624"/>
                  <a:pt x="809849" y="328852"/>
                  <a:pt x="982639" y="341194"/>
                </a:cubicBezTo>
                <a:cubicBezTo>
                  <a:pt x="1005385" y="345743"/>
                  <a:pt x="1027809" y="352414"/>
                  <a:pt x="1050878" y="354842"/>
                </a:cubicBezTo>
                <a:cubicBezTo>
                  <a:pt x="1114379" y="361526"/>
                  <a:pt x="1179067" y="357394"/>
                  <a:pt x="1241947" y="368490"/>
                </a:cubicBezTo>
                <a:cubicBezTo>
                  <a:pt x="1258100" y="371340"/>
                  <a:pt x="1266852" y="392348"/>
                  <a:pt x="1282890" y="395785"/>
                </a:cubicBezTo>
                <a:cubicBezTo>
                  <a:pt x="1332023" y="406313"/>
                  <a:pt x="1382973" y="404884"/>
                  <a:pt x="1433015" y="409433"/>
                </a:cubicBezTo>
                <a:cubicBezTo>
                  <a:pt x="1501254" y="423081"/>
                  <a:pt x="1570219" y="433498"/>
                  <a:pt x="1637732" y="450376"/>
                </a:cubicBezTo>
                <a:cubicBezTo>
                  <a:pt x="1655929" y="454925"/>
                  <a:pt x="1673821" y="460940"/>
                  <a:pt x="1692323" y="464024"/>
                </a:cubicBezTo>
                <a:cubicBezTo>
                  <a:pt x="1728501" y="470054"/>
                  <a:pt x="1765111" y="473123"/>
                  <a:pt x="1801505" y="477672"/>
                </a:cubicBezTo>
                <a:cubicBezTo>
                  <a:pt x="1856096" y="500418"/>
                  <a:pt x="1907904" y="531567"/>
                  <a:pt x="1965278" y="545911"/>
                </a:cubicBezTo>
                <a:cubicBezTo>
                  <a:pt x="2033825" y="563048"/>
                  <a:pt x="2002074" y="553628"/>
                  <a:pt x="2060812" y="573206"/>
                </a:cubicBezTo>
                <a:cubicBezTo>
                  <a:pt x="2074460" y="591403"/>
                  <a:pt x="2084486" y="612994"/>
                  <a:pt x="2101756" y="627797"/>
                </a:cubicBezTo>
                <a:cubicBezTo>
                  <a:pt x="2117203" y="641037"/>
                  <a:pt x="2138683" y="644999"/>
                  <a:pt x="2156347" y="655093"/>
                </a:cubicBezTo>
                <a:cubicBezTo>
                  <a:pt x="2170588" y="663231"/>
                  <a:pt x="2182619" y="675053"/>
                  <a:pt x="2197290" y="682388"/>
                </a:cubicBezTo>
                <a:cubicBezTo>
                  <a:pt x="2210157" y="688822"/>
                  <a:pt x="2224401" y="692084"/>
                  <a:pt x="2238233" y="696036"/>
                </a:cubicBezTo>
                <a:cubicBezTo>
                  <a:pt x="2295310" y="712344"/>
                  <a:pt x="2323513" y="715850"/>
                  <a:pt x="2388359" y="723332"/>
                </a:cubicBezTo>
                <a:cubicBezTo>
                  <a:pt x="2474699" y="733294"/>
                  <a:pt x="2647666" y="750627"/>
                  <a:pt x="2647666" y="750627"/>
                </a:cubicBezTo>
                <a:cubicBezTo>
                  <a:pt x="2665863" y="755176"/>
                  <a:pt x="2683584" y="762497"/>
                  <a:pt x="2702257" y="764275"/>
                </a:cubicBezTo>
                <a:cubicBezTo>
                  <a:pt x="2936705" y="786604"/>
                  <a:pt x="2923192" y="778615"/>
                  <a:pt x="3152633" y="764275"/>
                </a:cubicBezTo>
                <a:cubicBezTo>
                  <a:pt x="3261815" y="773373"/>
                  <a:pt x="3371289" y="779471"/>
                  <a:pt x="3480180" y="791570"/>
                </a:cubicBezTo>
                <a:cubicBezTo>
                  <a:pt x="3494478" y="793159"/>
                  <a:pt x="3507244" y="801433"/>
                  <a:pt x="3521123" y="805218"/>
                </a:cubicBezTo>
                <a:cubicBezTo>
                  <a:pt x="3528908" y="807341"/>
                  <a:pt x="3670133" y="844202"/>
                  <a:pt x="3698544" y="846161"/>
                </a:cubicBezTo>
                <a:cubicBezTo>
                  <a:pt x="3807562" y="853679"/>
                  <a:pt x="3916908" y="855260"/>
                  <a:pt x="4026090" y="859809"/>
                </a:cubicBezTo>
                <a:cubicBezTo>
                  <a:pt x="4545757" y="907052"/>
                  <a:pt x="4328655" y="871190"/>
                  <a:pt x="4681183" y="941696"/>
                </a:cubicBezTo>
                <a:cubicBezTo>
                  <a:pt x="4703929" y="946245"/>
                  <a:pt x="4726917" y="949718"/>
                  <a:pt x="4749421" y="955344"/>
                </a:cubicBezTo>
                <a:lnTo>
                  <a:pt x="4913194" y="996287"/>
                </a:lnTo>
                <a:cubicBezTo>
                  <a:pt x="5105774" y="1106332"/>
                  <a:pt x="4903451" y="1007499"/>
                  <a:pt x="5131559" y="1064526"/>
                </a:cubicBezTo>
                <a:cubicBezTo>
                  <a:pt x="5147472" y="1068504"/>
                  <a:pt x="5157831" y="1084486"/>
                  <a:pt x="5172502" y="1091821"/>
                </a:cubicBezTo>
                <a:cubicBezTo>
                  <a:pt x="5194414" y="1102777"/>
                  <a:pt x="5217717" y="1110745"/>
                  <a:pt x="5240741" y="1119117"/>
                </a:cubicBezTo>
                <a:cubicBezTo>
                  <a:pt x="5267781" y="1128950"/>
                  <a:pt x="5294714" y="1139434"/>
                  <a:pt x="5322627" y="1146412"/>
                </a:cubicBezTo>
                <a:cubicBezTo>
                  <a:pt x="5445766" y="1177197"/>
                  <a:pt x="5396220" y="1161845"/>
                  <a:pt x="5472753" y="1187356"/>
                </a:cubicBezTo>
                <a:cubicBezTo>
                  <a:pt x="5486401" y="1201004"/>
                  <a:pt x="5497637" y="1217593"/>
                  <a:pt x="5513696" y="1228299"/>
                </a:cubicBezTo>
                <a:cubicBezTo>
                  <a:pt x="5536096" y="1243233"/>
                  <a:pt x="5626614" y="1253942"/>
                  <a:pt x="5636526" y="1255594"/>
                </a:cubicBezTo>
                <a:cubicBezTo>
                  <a:pt x="5745707" y="1291989"/>
                  <a:pt x="5609231" y="1255594"/>
                  <a:pt x="5718412" y="1255594"/>
                </a:cubicBezTo>
                <a:cubicBezTo>
                  <a:pt x="5755089" y="1255594"/>
                  <a:pt x="5791168" y="1264957"/>
                  <a:pt x="5827594" y="1269242"/>
                </a:cubicBezTo>
                <a:cubicBezTo>
                  <a:pt x="5958132" y="1284600"/>
                  <a:pt x="5960912" y="1283843"/>
                  <a:pt x="6100550" y="1296538"/>
                </a:cubicBezTo>
                <a:cubicBezTo>
                  <a:pt x="6131120" y="1306728"/>
                  <a:pt x="6164263" y="1318937"/>
                  <a:pt x="6196084" y="1323833"/>
                </a:cubicBezTo>
                <a:cubicBezTo>
                  <a:pt x="6294591" y="1338988"/>
                  <a:pt x="6290270" y="1337481"/>
                  <a:pt x="6359857" y="133748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4268788" y="6373813"/>
            <a:ext cx="4783137" cy="1952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1pPr>
            <a:lvl2pPr marL="685817" indent="-263776"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2pPr>
            <a:lvl3pPr marL="1055103" indent="-211021"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3pPr>
            <a:lvl4pPr marL="1477145" indent="-211021"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4pPr>
            <a:lvl5pPr marL="1899186" indent="-211021"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81F5B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8627BD98-CD47-4FF6-91BB-BDE78C2499DF}" type="slidenum">
              <a:rPr lang="en-US" altLang="en-US" sz="923" b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en-US" altLang="en-US" sz="923" b="0">
              <a:solidFill>
                <a:schemeClr val="tx1"/>
              </a:solidFill>
            </a:endParaRPr>
          </a:p>
        </p:txBody>
      </p:sp>
      <p:pic>
        <p:nvPicPr>
          <p:cNvPr id="389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25"/>
            <a:ext cx="9144000" cy="661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68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Some big data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Where do I get “big data”?  Is there some secret handshake I need?</a:t>
            </a:r>
          </a:p>
          <a:p>
            <a:r>
              <a:rPr lang="en-US" altLang="en-US" smtClean="0"/>
              <a:t>What does it look like?</a:t>
            </a:r>
          </a:p>
          <a:p>
            <a:r>
              <a:rPr lang="en-US" altLang="en-US" smtClean="0"/>
              <a:t>How do I make gigabytes of words and numbers into something meaningful?</a:t>
            </a:r>
          </a:p>
          <a:p>
            <a:r>
              <a:rPr lang="en-US" altLang="en-US" smtClean="0"/>
              <a:t>If I can’t learn to do everything I need about big data in a week, where can I go next?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How big is big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21225"/>
          </a:xfrm>
        </p:spPr>
        <p:txBody>
          <a:bodyPr/>
          <a:lstStyle/>
          <a:p>
            <a:r>
              <a:rPr lang="en-US" altLang="en-US" sz="2800" smtClean="0"/>
              <a:t>Visit your favorite website (e.g., </a:t>
            </a:r>
            <a:r>
              <a:rPr lang="en-US" altLang="en-US" sz="2800" smtClean="0">
                <a:hlinkClick r:id="rId2"/>
              </a:rPr>
              <a:t>www.umich.edu</a:t>
            </a:r>
            <a:r>
              <a:rPr lang="en-US" altLang="en-US" sz="2800" smtClean="0"/>
              <a:t>)</a:t>
            </a:r>
          </a:p>
          <a:p>
            <a:r>
              <a:rPr lang="en-US" altLang="en-US" sz="2800" smtClean="0"/>
              <a:t>Right-click and “View page source”</a:t>
            </a:r>
          </a:p>
          <a:p>
            <a:r>
              <a:rPr lang="en-US" altLang="en-US" sz="2800" smtClean="0"/>
              <a:t>Wait, what </a:t>
            </a:r>
            <a:r>
              <a:rPr lang="en-US" altLang="en-US" sz="2800" i="1" smtClean="0"/>
              <a:t>is</a:t>
            </a:r>
            <a:r>
              <a:rPr lang="en-US" altLang="en-US" sz="2800" smtClean="0"/>
              <a:t> all this stuff?</a:t>
            </a:r>
          </a:p>
          <a:p>
            <a:r>
              <a:rPr lang="en-US" altLang="en-US" sz="2800" smtClean="0"/>
              <a:t>Search for </a:t>
            </a:r>
            <a:r>
              <a:rPr lang="en-US" altLang="en-US" sz="2800" u="sng" smtClean="0"/>
              <a:t>http</a:t>
            </a:r>
          </a:p>
          <a:p>
            <a:r>
              <a:rPr lang="en-US" altLang="en-US" sz="2800" smtClean="0"/>
              <a:t>Is there some convenient way to search through all this junk online, copy it, and drop it into a database for future use?  (Will the site’s owner get mad?)</a:t>
            </a:r>
          </a:p>
          <a:p>
            <a:r>
              <a:rPr lang="en-US" altLang="en-US" sz="2800" smtClean="0"/>
              <a:t>Is there an easier way to just download all this stuff in bulk?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method and three tools to start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The method: learning in groups (cf. “agile software development”)</a:t>
            </a:r>
          </a:p>
          <a:p>
            <a:r>
              <a:rPr lang="en-US" altLang="en-US" smtClean="0"/>
              <a:t>The tools:</a:t>
            </a:r>
          </a:p>
          <a:p>
            <a:pPr lvl="1"/>
            <a:r>
              <a:rPr lang="en-US" altLang="en-US" smtClean="0"/>
              <a:t>SQL: how to manipulate those databases underlying what you see on the Web</a:t>
            </a:r>
          </a:p>
          <a:p>
            <a:pPr lvl="1"/>
            <a:r>
              <a:rPr lang="en-US" altLang="en-US" smtClean="0"/>
              <a:t>Python: a pretty good open-source programming language</a:t>
            </a:r>
          </a:p>
          <a:p>
            <a:pPr lvl="1"/>
            <a:r>
              <a:rPr lang="en-US" altLang="en-US" smtClean="0"/>
              <a:t>APIs: how to get them to talk to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13" y="2667000"/>
            <a:ext cx="7772400" cy="1362075"/>
          </a:xfrm>
        </p:spPr>
        <p:txBody>
          <a:bodyPr/>
          <a:lstStyle/>
          <a:p>
            <a:r>
              <a:rPr lang="en-US" dirty="0" smtClean="0"/>
              <a:t>Be Not </a:t>
            </a:r>
            <a:r>
              <a:rPr lang="en-US" dirty="0" smtClean="0"/>
              <a:t>Afraid: lessons from “computer science”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62000" y="4191000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Plagiarized from the estimable </a:t>
            </a:r>
            <a:br>
              <a:rPr lang="en-US" dirty="0" smtClean="0"/>
            </a:br>
            <a:r>
              <a:rPr lang="en-US" dirty="0" smtClean="0"/>
              <a:t>Prof. Brian Noble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6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We’re All Charlatans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Computer science: not a science</a:t>
            </a:r>
          </a:p>
          <a:p>
            <a:pPr lvl="1"/>
            <a:r>
              <a:rPr lang="en-US" sz="2000" dirty="0" smtClean="0"/>
              <a:t>Few “natural laws” because it is a human construction</a:t>
            </a:r>
          </a:p>
          <a:p>
            <a:pPr lvl="1"/>
            <a:r>
              <a:rPr lang="en-US" sz="2000" dirty="0" smtClean="0"/>
              <a:t>Exception: “This sentence is false.” (1/3 of EECS 376)</a:t>
            </a:r>
          </a:p>
          <a:p>
            <a:r>
              <a:rPr lang="en-US" sz="2800" dirty="0" smtClean="0"/>
              <a:t>Software engineering: not an engineering discipline</a:t>
            </a:r>
          </a:p>
          <a:p>
            <a:pPr lvl="1"/>
            <a:r>
              <a:rPr lang="en-US" sz="2000" dirty="0" smtClean="0"/>
              <a:t>Engineering: static/dynamic modeling, safety margins, etc.</a:t>
            </a:r>
          </a:p>
          <a:p>
            <a:pPr lvl="1"/>
            <a:r>
              <a:rPr lang="en-US" sz="2000" dirty="0" smtClean="0"/>
              <a:t>Software: “Recovery-oriented computing” (1/5 of EECS 582)</a:t>
            </a:r>
          </a:p>
          <a:p>
            <a:r>
              <a:rPr lang="en-US" sz="2800" dirty="0" smtClean="0"/>
              <a:t>A culture of decentralized collaborative tinkering</a:t>
            </a:r>
          </a:p>
          <a:p>
            <a:r>
              <a:rPr lang="en-US" sz="2800" dirty="0" smtClean="0"/>
              <a:t>Facebook: likely the most successful company run this way</a:t>
            </a:r>
          </a:p>
        </p:txBody>
      </p:sp>
    </p:spTree>
    <p:extLst>
      <p:ext uri="{BB962C8B-B14F-4D97-AF65-F5344CB8AC3E}">
        <p14:creationId xmlns:p14="http://schemas.microsoft.com/office/powerpoint/2010/main" val="3905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 FAST AND BREAK THINGS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Facebook Rule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4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be afraid to make a mistake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Everyone makes mistakes!</a:t>
            </a:r>
          </a:p>
          <a:p>
            <a:pPr lvl="1"/>
            <a:r>
              <a:rPr lang="en-US" sz="2400" dirty="0" smtClean="0"/>
              <a:t>I </a:t>
            </a:r>
            <a:r>
              <a:rPr lang="en-US" sz="2400" dirty="0" smtClean="0"/>
              <a:t>(</a:t>
            </a:r>
            <a:r>
              <a:rPr lang="en-US" sz="2400" dirty="0" smtClean="0"/>
              <a:t>Brian Noble) </a:t>
            </a:r>
            <a:r>
              <a:rPr lang="en-US" sz="2400" dirty="0" smtClean="0"/>
              <a:t>make </a:t>
            </a:r>
            <a:r>
              <a:rPr lang="en-US" sz="2400" dirty="0" smtClean="0"/>
              <a:t>programming mistakes all the time</a:t>
            </a:r>
          </a:p>
          <a:p>
            <a:pPr lvl="1"/>
            <a:r>
              <a:rPr lang="en-US" sz="2400" dirty="0" smtClean="0"/>
              <a:t>Students who actually do things make mistakes as well</a:t>
            </a:r>
          </a:p>
          <a:p>
            <a:pPr lvl="1"/>
            <a:r>
              <a:rPr lang="en-US" sz="2400" dirty="0" smtClean="0"/>
              <a:t>Professional staff at Facebook do too (obviously!)</a:t>
            </a:r>
          </a:p>
          <a:p>
            <a:r>
              <a:rPr lang="en-US" sz="2800" dirty="0" smtClean="0"/>
              <a:t>Fundamental to the process</a:t>
            </a:r>
          </a:p>
          <a:p>
            <a:pPr lvl="1"/>
            <a:r>
              <a:rPr lang="en-US" sz="2400" dirty="0" smtClean="0"/>
              <a:t>These are formal languages (vs. natural)</a:t>
            </a:r>
          </a:p>
          <a:p>
            <a:pPr lvl="1"/>
            <a:r>
              <a:rPr lang="en-US" sz="2400" dirty="0" smtClean="0"/>
              <a:t>Mortals aren’t inherently great at this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71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Stay focused and keep shipping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Facebook Rule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8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Wait to Find Your Mistakes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Build a little, test a little</a:t>
            </a:r>
          </a:p>
          <a:p>
            <a:pPr lvl="1"/>
            <a:r>
              <a:rPr lang="en-US" sz="2400" dirty="0" smtClean="0"/>
              <a:t>“</a:t>
            </a:r>
            <a:r>
              <a:rPr lang="en-US" sz="2400" i="1" dirty="0" smtClean="0"/>
              <a:t>You keep using that word.  I do not think it means what you think it means</a:t>
            </a:r>
            <a:r>
              <a:rPr lang="en-US" sz="2400" dirty="0" smtClean="0"/>
              <a:t>.”</a:t>
            </a:r>
          </a:p>
          <a:p>
            <a:pPr lvl="1"/>
            <a:r>
              <a:rPr lang="en-US" sz="2400" dirty="0" smtClean="0"/>
              <a:t>--</a:t>
            </a:r>
            <a:r>
              <a:rPr lang="en-US" sz="2400" dirty="0" err="1" smtClean="0"/>
              <a:t>Inigo</a:t>
            </a:r>
            <a:r>
              <a:rPr lang="en-US" sz="2400" dirty="0" smtClean="0"/>
              <a:t> Montoya</a:t>
            </a:r>
          </a:p>
          <a:p>
            <a:r>
              <a:rPr lang="en-US" sz="2800" dirty="0" smtClean="0"/>
              <a:t>You have an important advantage!</a:t>
            </a:r>
          </a:p>
          <a:p>
            <a:pPr lvl="1"/>
            <a:r>
              <a:rPr lang="en-US" sz="2400" dirty="0" smtClean="0"/>
              <a:t>CS students believe they are </a:t>
            </a:r>
            <a:r>
              <a:rPr lang="en-US" sz="2400" b="1" dirty="0" smtClean="0"/>
              <a:t>really good </a:t>
            </a:r>
            <a:r>
              <a:rPr lang="en-US" sz="2400" dirty="0" smtClean="0"/>
              <a:t>at this</a:t>
            </a:r>
          </a:p>
          <a:p>
            <a:pPr lvl="1"/>
            <a:r>
              <a:rPr lang="en-US" sz="2400" dirty="0" smtClean="0"/>
              <a:t>But, </a:t>
            </a:r>
            <a:r>
              <a:rPr lang="en-US" sz="2400" b="1" dirty="0" smtClean="0"/>
              <a:t>no one </a:t>
            </a:r>
            <a:r>
              <a:rPr lang="en-US" sz="2400" dirty="0" smtClean="0"/>
              <a:t>is really good at this, just shades of </a:t>
            </a:r>
            <a:r>
              <a:rPr lang="en-US" sz="2400" dirty="0" smtClean="0"/>
              <a:t>bad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953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altLang="en-US" sz="3600" smtClean="0"/>
              <a:t>What does social life look like today?</a:t>
            </a:r>
          </a:p>
        </p:txBody>
      </p:sp>
      <p:pic>
        <p:nvPicPr>
          <p:cNvPr id="7171" name="Picture 2" descr="http://static.guim.co.uk/sys-images/Guardian/Pix/pictures/2012/11/21/1353500483397/Person-on-laptop-in-a-Sta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317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04800" y="1143000"/>
            <a:ext cx="2362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spcBef>
                <a:spcPct val="20000"/>
              </a:spcBef>
              <a:buFont typeface="NewsGoth BT" pitchFamily="34" charset="0"/>
              <a:buChar char="~"/>
              <a:defRPr sz="30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spcBef>
                <a:spcPct val="20000"/>
              </a:spcBef>
              <a:buFont typeface="NewsGoth BT" pitchFamily="34" charset="0"/>
              <a:buChar char="–"/>
              <a:defRPr sz="28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spcBef>
                <a:spcPct val="20000"/>
              </a:spcBef>
              <a:buFont typeface="NewsGoth BT" pitchFamily="34" charset="0"/>
              <a:buChar char="»"/>
              <a:defRPr sz="26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Consultant running meeting on Google Hangouts</a:t>
            </a: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3276600" y="1487488"/>
            <a:ext cx="2819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spcBef>
                <a:spcPct val="20000"/>
              </a:spcBef>
              <a:buFont typeface="NewsGoth BT" pitchFamily="34" charset="0"/>
              <a:buChar char="~"/>
              <a:defRPr sz="30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spcBef>
                <a:spcPct val="20000"/>
              </a:spcBef>
              <a:buFont typeface="NewsGoth BT" pitchFamily="34" charset="0"/>
              <a:buChar char="–"/>
              <a:defRPr sz="28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spcBef>
                <a:spcPct val="20000"/>
              </a:spcBef>
              <a:buFont typeface="NewsGoth BT" pitchFamily="34" charset="0"/>
              <a:buChar char="»"/>
              <a:defRPr sz="26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Real estate agent checking listings</a:t>
            </a:r>
          </a:p>
        </p:txBody>
      </p:sp>
      <p:pic>
        <p:nvPicPr>
          <p:cNvPr id="7174" name="Picture 2" descr="http://static.guim.co.uk/sys-images/Guardian/Pix/pictures/2012/11/21/1353500483397/Person-on-laptop-in-a-Sta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0"/>
            <a:ext cx="317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static.guim.co.uk/sys-images/Guardian/Pix/pictures/2012/11/21/1353500483397/Person-on-laptop-in-a-Sta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2209800"/>
            <a:ext cx="317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6019800" y="1687513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spcBef>
                <a:spcPct val="20000"/>
              </a:spcBef>
              <a:buFont typeface="NewsGoth BT" pitchFamily="34" charset="0"/>
              <a:buChar char="~"/>
              <a:defRPr sz="30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spcBef>
                <a:spcPct val="20000"/>
              </a:spcBef>
              <a:buFont typeface="NewsGoth BT" pitchFamily="34" charset="0"/>
              <a:buChar char="–"/>
              <a:defRPr sz="28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spcBef>
                <a:spcPct val="20000"/>
              </a:spcBef>
              <a:buFont typeface="NewsGoth BT" pitchFamily="34" charset="0"/>
              <a:buChar char="»"/>
              <a:defRPr sz="26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Journalist applying for job</a:t>
            </a:r>
          </a:p>
        </p:txBody>
      </p:sp>
      <p:pic>
        <p:nvPicPr>
          <p:cNvPr id="7177" name="Picture 2" descr="http://static.guim.co.uk/sys-images/Guardian/Pix/pictures/2012/11/21/1353500483397/Person-on-laptop-in-a-Sta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17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" descr="http://static.guim.co.uk/sys-images/Guardian/Pix/pictures/2012/11/21/1353500483397/Person-on-laptop-in-a-Sta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953000"/>
            <a:ext cx="317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http://static.guim.co.uk/sys-images/Guardian/Pix/pictures/2012/11/21/1353500483397/Person-on-laptop-in-a-Sta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953000"/>
            <a:ext cx="317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Box 14"/>
          <p:cNvSpPr txBox="1">
            <a:spLocks noChangeArrowheads="1"/>
          </p:cNvSpPr>
          <p:nvPr/>
        </p:nvSpPr>
        <p:spPr bwMode="auto">
          <a:xfrm>
            <a:off x="152400" y="4267200"/>
            <a:ext cx="2819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spcBef>
                <a:spcPct val="20000"/>
              </a:spcBef>
              <a:buFont typeface="NewsGoth BT" pitchFamily="34" charset="0"/>
              <a:buChar char="~"/>
              <a:defRPr sz="30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spcBef>
                <a:spcPct val="20000"/>
              </a:spcBef>
              <a:buFont typeface="NewsGoth BT" pitchFamily="34" charset="0"/>
              <a:buChar char="–"/>
              <a:defRPr sz="28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spcBef>
                <a:spcPct val="20000"/>
              </a:spcBef>
              <a:buFont typeface="NewsGoth BT" pitchFamily="34" charset="0"/>
              <a:buChar char="»"/>
              <a:defRPr sz="26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Student writing paper for class</a:t>
            </a:r>
          </a:p>
        </p:txBody>
      </p:sp>
      <p:sp>
        <p:nvSpPr>
          <p:cNvPr id="7181" name="TextBox 15"/>
          <p:cNvSpPr txBox="1">
            <a:spLocks noChangeArrowheads="1"/>
          </p:cNvSpPr>
          <p:nvPr/>
        </p:nvSpPr>
        <p:spPr bwMode="auto">
          <a:xfrm>
            <a:off x="3048000" y="4419600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spcBef>
                <a:spcPct val="20000"/>
              </a:spcBef>
              <a:buFont typeface="NewsGoth BT" pitchFamily="34" charset="0"/>
              <a:buChar char="~"/>
              <a:defRPr sz="30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spcBef>
                <a:spcPct val="20000"/>
              </a:spcBef>
              <a:buFont typeface="NewsGoth BT" pitchFamily="34" charset="0"/>
              <a:buChar char="–"/>
              <a:defRPr sz="28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spcBef>
                <a:spcPct val="20000"/>
              </a:spcBef>
              <a:buFont typeface="NewsGoth BT" pitchFamily="34" charset="0"/>
              <a:buChar char="»"/>
              <a:defRPr sz="26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Professor grading papers</a:t>
            </a:r>
          </a:p>
        </p:txBody>
      </p:sp>
      <p:sp>
        <p:nvSpPr>
          <p:cNvPr id="7182" name="TextBox 16"/>
          <p:cNvSpPr txBox="1">
            <a:spLocks noChangeArrowheads="1"/>
          </p:cNvSpPr>
          <p:nvPr/>
        </p:nvSpPr>
        <p:spPr bwMode="auto">
          <a:xfrm>
            <a:off x="6172200" y="4230688"/>
            <a:ext cx="2819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spcBef>
                <a:spcPct val="20000"/>
              </a:spcBef>
              <a:buFont typeface="NewsGoth BT" pitchFamily="34" charset="0"/>
              <a:buChar char="~"/>
              <a:defRPr sz="30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spcBef>
                <a:spcPct val="20000"/>
              </a:spcBef>
              <a:buFont typeface="NewsGoth BT" pitchFamily="34" charset="0"/>
              <a:buChar char="–"/>
              <a:defRPr sz="28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spcBef>
                <a:spcPct val="20000"/>
              </a:spcBef>
              <a:buFont typeface="NewsGoth BT" pitchFamily="34" charset="0"/>
              <a:buChar char="»"/>
              <a:defRPr sz="26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Activist uploading files to Wikileaks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6" grpId="0"/>
      <p:bldP spid="7180" grpId="0"/>
      <p:bldP spid="7181" grpId="0"/>
      <p:bldP spid="718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Done is better than perfect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Facebook Rule 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2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Never Fly Solo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Two people per keyboard, always</a:t>
            </a:r>
          </a:p>
          <a:p>
            <a:pPr lvl="1"/>
            <a:r>
              <a:rPr lang="en-US" sz="2400" dirty="0" smtClean="0"/>
              <a:t>Everyone is bad at this, but in different ways</a:t>
            </a:r>
          </a:p>
          <a:p>
            <a:pPr lvl="1"/>
            <a:r>
              <a:rPr lang="en-US" sz="2400" dirty="0" smtClean="0"/>
              <a:t>Only one of you needs to see the problem</a:t>
            </a:r>
          </a:p>
          <a:p>
            <a:r>
              <a:rPr lang="en-US" sz="2800" dirty="0" smtClean="0"/>
              <a:t>Trade hands-on-keyboard frequently</a:t>
            </a:r>
          </a:p>
          <a:p>
            <a:pPr lvl="1"/>
            <a:r>
              <a:rPr lang="en-US" sz="2400" dirty="0" smtClean="0"/>
              <a:t>It’s tempting to let one person “do the work”</a:t>
            </a:r>
          </a:p>
          <a:p>
            <a:pPr lvl="1"/>
            <a:r>
              <a:rPr lang="en-US" sz="2400" dirty="0" smtClean="0"/>
              <a:t>You lose much of the benefit this way</a:t>
            </a:r>
          </a:p>
          <a:p>
            <a:r>
              <a:rPr lang="en-US" sz="2800" dirty="0" smtClean="0"/>
              <a:t>Talk about what you are doing as you do it</a:t>
            </a:r>
          </a:p>
          <a:p>
            <a:pPr lvl="1"/>
            <a:r>
              <a:rPr lang="en-US" sz="2400" dirty="0" smtClean="0"/>
              <a:t>Forces you to reveal hidden assumptions</a:t>
            </a:r>
          </a:p>
          <a:p>
            <a:pPr lvl="1"/>
            <a:r>
              <a:rPr lang="en-US" sz="2400" dirty="0" smtClean="0"/>
              <a:t>Catch some mistakes even before you make them</a:t>
            </a:r>
          </a:p>
        </p:txBody>
      </p:sp>
    </p:spTree>
    <p:extLst>
      <p:ext uri="{BB962C8B-B14F-4D97-AF65-F5344CB8AC3E}">
        <p14:creationId xmlns:p14="http://schemas.microsoft.com/office/powerpoint/2010/main" val="389341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Fortune favors the bold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Facebook Rule #4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0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4873625"/>
          </a:xfrm>
        </p:spPr>
        <p:txBody>
          <a:bodyPr/>
          <a:lstStyle/>
          <a:p>
            <a:r>
              <a:rPr lang="en-US" sz="2800" dirty="0" smtClean="0"/>
              <a:t>There are no new problems under the sun</a:t>
            </a:r>
          </a:p>
          <a:p>
            <a:pPr lvl="1"/>
            <a:r>
              <a:rPr lang="en-US" sz="2400" dirty="0"/>
              <a:t>Check Google</a:t>
            </a:r>
          </a:p>
          <a:p>
            <a:pPr lvl="1"/>
            <a:r>
              <a:rPr lang="en-US" sz="2400" dirty="0" smtClean="0"/>
              <a:t>Ask your physical neighbors</a:t>
            </a:r>
          </a:p>
          <a:p>
            <a:pPr lvl="1"/>
            <a:r>
              <a:rPr lang="en-US" sz="2400" dirty="0" smtClean="0"/>
              <a:t>Ask your virtual neighbors</a:t>
            </a:r>
          </a:p>
          <a:p>
            <a:r>
              <a:rPr lang="en-US" sz="2800" dirty="0" smtClean="0"/>
              <a:t>Steal, do not invent!</a:t>
            </a:r>
          </a:p>
          <a:p>
            <a:pPr lvl="1"/>
            <a:r>
              <a:rPr lang="en-US" sz="2400" dirty="0" smtClean="0"/>
              <a:t>Large community with a strong culture of sharing</a:t>
            </a:r>
          </a:p>
          <a:p>
            <a:pPr lvl="1"/>
            <a:r>
              <a:rPr lang="en-US" sz="2400" dirty="0" smtClean="0"/>
              <a:t>Before writing something, see if someone else has</a:t>
            </a:r>
          </a:p>
          <a:p>
            <a:r>
              <a:rPr lang="en-US" sz="2800" dirty="0" smtClean="0"/>
              <a:t>Keep versions of things around: your Lab Notebook</a:t>
            </a:r>
          </a:p>
          <a:p>
            <a:pPr lvl="1"/>
            <a:r>
              <a:rPr lang="en-US" sz="2400" dirty="0" smtClean="0"/>
              <a:t>Explains how you got there</a:t>
            </a:r>
          </a:p>
          <a:p>
            <a:pPr lvl="1"/>
            <a:r>
              <a:rPr lang="en-US" sz="2400" dirty="0" smtClean="0"/>
              <a:t>In case you have to “go backwards”</a:t>
            </a:r>
          </a:p>
          <a:p>
            <a:pPr lvl="1"/>
            <a:r>
              <a:rPr lang="en-US" sz="2400" dirty="0" smtClean="0"/>
              <a:t>In case you accidentally delete tons of </a:t>
            </a:r>
            <a:r>
              <a:rPr lang="en-US" sz="2400" dirty="0" smtClean="0"/>
              <a:t>work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106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 Professor (at another institution)</a:t>
            </a:r>
            <a:endParaRPr lang="en-US" dirty="0"/>
          </a:p>
        </p:txBody>
      </p:sp>
      <p:pic>
        <p:nvPicPr>
          <p:cNvPr id="8" name="Content Placeholder 7" descr="Screen Shot 2013-05-20 at 12.11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692" b="-26692"/>
          <a:stretch>
            <a:fillRect/>
          </a:stretch>
        </p:blipFill>
        <p:spPr>
          <a:xfrm>
            <a:off x="381000" y="990600"/>
            <a:ext cx="8454917" cy="5029200"/>
          </a:xfrm>
        </p:spPr>
      </p:pic>
    </p:spTree>
    <p:extLst>
      <p:ext uri="{BB962C8B-B14F-4D97-AF65-F5344CB8AC3E}">
        <p14:creationId xmlns:p14="http://schemas.microsoft.com/office/powerpoint/2010/main" val="417746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you do if you were not afraid?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Facebook Rule #5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Caveats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3625"/>
          </a:xfrm>
        </p:spPr>
        <p:txBody>
          <a:bodyPr/>
          <a:lstStyle/>
          <a:p>
            <a:r>
              <a:rPr lang="en-US" sz="2800" dirty="0" smtClean="0"/>
              <a:t>You can do almost anything, but should you?</a:t>
            </a:r>
          </a:p>
          <a:p>
            <a:pPr lvl="1"/>
            <a:r>
              <a:rPr lang="en-US" sz="2400" dirty="0" smtClean="0"/>
              <a:t>Intellectual property restrictions on code</a:t>
            </a:r>
          </a:p>
          <a:p>
            <a:pPr lvl="1"/>
            <a:r>
              <a:rPr lang="en-US" sz="2400" dirty="0" smtClean="0"/>
              <a:t>Terms of Service restrictions on data providers</a:t>
            </a:r>
          </a:p>
          <a:p>
            <a:pPr lvl="1"/>
            <a:r>
              <a:rPr lang="en-US" sz="2400" dirty="0" smtClean="0"/>
              <a:t>Lots of personally-identifiable information (IRB)</a:t>
            </a:r>
          </a:p>
          <a:p>
            <a:r>
              <a:rPr lang="en-US" sz="2800" dirty="0" smtClean="0"/>
              <a:t>Computers allow you to make bigger mistakes more quickly</a:t>
            </a:r>
          </a:p>
          <a:p>
            <a:pPr lvl="1"/>
            <a:r>
              <a:rPr lang="en-US" sz="2400" dirty="0" smtClean="0"/>
              <a:t>What is “science” vs. “stuff I saw somewhere”</a:t>
            </a:r>
          </a:p>
          <a:p>
            <a:pPr lvl="1"/>
            <a:r>
              <a:rPr lang="en-US" sz="2400" dirty="0" smtClean="0"/>
              <a:t>Our group brought campus-wide storage to its knees</a:t>
            </a:r>
          </a:p>
          <a:p>
            <a:r>
              <a:rPr lang="en-US" sz="2800" dirty="0" smtClean="0"/>
              <a:t>Get </a:t>
            </a:r>
            <a:r>
              <a:rPr lang="en-US" sz="2800" dirty="0" smtClean="0"/>
              <a:t>a sense for how this work is received elsewhere</a:t>
            </a:r>
          </a:p>
          <a:p>
            <a:pPr lvl="1"/>
            <a:r>
              <a:rPr lang="en-US" sz="2400" dirty="0" smtClean="0"/>
              <a:t>Check </a:t>
            </a:r>
            <a:r>
              <a:rPr lang="en-US" sz="2400" dirty="0" smtClean="0"/>
              <a:t>with </a:t>
            </a:r>
            <a:r>
              <a:rPr lang="en-US" sz="2400" dirty="0" smtClean="0"/>
              <a:t>advisor(s)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925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deliverable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Find one interesting true thing to say about your group’s topic by one week from Thursday afternoon, and explain how you got there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Questions so far?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6000" b="1" smtClean="0"/>
              <a:t>Your Group Task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The job description for 90% of the people at the University of Michigan: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7631113" cy="35020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smtClean="0"/>
              <a:t>“Stare at a screen and </a:t>
            </a:r>
            <a:br>
              <a:rPr lang="en-US" altLang="en-US" sz="4000" smtClean="0"/>
            </a:br>
            <a:r>
              <a:rPr lang="en-US" altLang="en-US" sz="4000" smtClean="0"/>
              <a:t>type on a keyboard”</a:t>
            </a:r>
          </a:p>
        </p:txBody>
      </p:sp>
    </p:spTree>
    <p:extLst>
      <p:ext uri="{BB962C8B-B14F-4D97-AF65-F5344CB8AC3E}">
        <p14:creationId xmlns:p14="http://schemas.microsoft.com/office/powerpoint/2010/main" val="23993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1038" y="1220788"/>
            <a:ext cx="7823200" cy="4832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US" sz="2800" dirty="0"/>
              <a:t>Use the techniques you are practicing here to collaboratively demonstrate </a:t>
            </a:r>
            <a:r>
              <a:rPr lang="en-US" sz="2800" b="1" dirty="0"/>
              <a:t>one plausibly true thing</a:t>
            </a:r>
            <a:r>
              <a:rPr lang="en-US" sz="2800" dirty="0"/>
              <a:t> about a topic that interests you.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28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800" dirty="0"/>
              <a:t>Reflect on the process of demonstrating that thing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28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2800" dirty="0"/>
              <a:t>Present your finding, your process and the fruits of your reflection to the group </a:t>
            </a:r>
            <a:r>
              <a:rPr lang="en-US" sz="2800" b="1" dirty="0"/>
              <a:t>on THURSDAY 06/11</a:t>
            </a:r>
          </a:p>
          <a:p>
            <a:pPr>
              <a:defRPr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Over the next </a:t>
            </a:r>
            <a:r>
              <a:rPr lang="en-US" altLang="en-US" sz="3600" dirty="0" smtClean="0"/>
              <a:t>week </a:t>
            </a:r>
            <a:r>
              <a:rPr lang="en-US" altLang="en-US" sz="3600" dirty="0" smtClean="0"/>
              <a:t>we expect you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797425"/>
          </a:xfrm>
        </p:spPr>
        <p:txBody>
          <a:bodyPr>
            <a:normAutofit fontScale="92500"/>
          </a:bodyPr>
          <a:lstStyle/>
          <a:p>
            <a:pPr lvl="1">
              <a:buFont typeface="Wingdings" charset="2"/>
              <a:buChar char="Ø"/>
              <a:defRPr/>
            </a:pPr>
            <a:r>
              <a:rPr lang="en-US" sz="2600" dirty="0" smtClean="0"/>
              <a:t>Form a group (to be done this afternoon)</a:t>
            </a:r>
          </a:p>
          <a:p>
            <a:pPr lvl="1">
              <a:buFont typeface="Wingdings" charset="2"/>
              <a:buChar char="Ø"/>
              <a:defRPr/>
            </a:pPr>
            <a:r>
              <a:rPr lang="en-US" sz="2600" dirty="0" smtClean="0"/>
              <a:t>Articulate a topic or question of shared interest</a:t>
            </a:r>
          </a:p>
          <a:p>
            <a:pPr lvl="1">
              <a:buFont typeface="Wingdings" charset="2"/>
              <a:buChar char="Ø"/>
              <a:defRPr/>
            </a:pPr>
            <a:r>
              <a:rPr lang="en-US" sz="2600" dirty="0" smtClean="0"/>
              <a:t>Identify and gather relevant data </a:t>
            </a:r>
          </a:p>
          <a:p>
            <a:pPr lvl="1">
              <a:buFont typeface="Wingdings" charset="2"/>
              <a:buChar char="Ø"/>
              <a:defRPr/>
            </a:pPr>
            <a:r>
              <a:rPr lang="en-US" sz="2600" dirty="0" smtClean="0"/>
              <a:t>Parse data and insert it into a </a:t>
            </a:r>
            <a:r>
              <a:rPr lang="en-US" sz="2600" dirty="0" err="1" smtClean="0"/>
              <a:t>sql</a:t>
            </a:r>
            <a:r>
              <a:rPr lang="en-US" sz="2600" dirty="0" smtClean="0"/>
              <a:t> database you design, pay attention to linking variables</a:t>
            </a:r>
          </a:p>
          <a:p>
            <a:pPr lvl="1">
              <a:buFont typeface="Wingdings" charset="2"/>
              <a:buChar char="Ø"/>
              <a:defRPr/>
            </a:pPr>
            <a:r>
              <a:rPr lang="en-US" sz="2600" dirty="0" smtClean="0"/>
              <a:t>Run queries or other analyses on your data to demonstrate your one true thing</a:t>
            </a:r>
          </a:p>
          <a:p>
            <a:pPr lvl="1">
              <a:buFont typeface="Wingdings" charset="2"/>
              <a:buChar char="Ø"/>
              <a:defRPr/>
            </a:pPr>
            <a:r>
              <a:rPr lang="en-US" sz="2600" dirty="0" smtClean="0"/>
              <a:t>Prepare a presentation that describes your question, your process, your findings, and what doing this taught you about working with “big data”</a:t>
            </a:r>
          </a:p>
          <a:p>
            <a:pPr lvl="1">
              <a:buFont typeface="Wingdings" charset="2"/>
              <a:buChar char="Ø"/>
              <a:defRPr/>
            </a:pPr>
            <a:r>
              <a:rPr lang="en-US" sz="2600" dirty="0" smtClean="0"/>
              <a:t>Have </a:t>
            </a:r>
            <a:r>
              <a:rPr lang="en-US" sz="2600" dirty="0"/>
              <a:t>f</a:t>
            </a:r>
            <a:r>
              <a:rPr lang="en-US" sz="2600" dirty="0" smtClean="0"/>
              <a:t>un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8194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Some examples of true (</a:t>
            </a:r>
            <a:r>
              <a:rPr lang="en-US" dirty="0" err="1" smtClean="0"/>
              <a:t>truthy</a:t>
            </a:r>
            <a:r>
              <a:rPr lang="en-US" dirty="0" smtClean="0"/>
              <a:t>) things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911725"/>
            <a:ext cx="7924800" cy="1484313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  <a:defRPr/>
            </a:pPr>
            <a:r>
              <a:rPr lang="en-US" dirty="0" smtClean="0"/>
              <a:t>Men and women review books using different language (scraped and topic modeled data from </a:t>
            </a:r>
            <a:r>
              <a:rPr lang="en-US" dirty="0" err="1" smtClean="0"/>
              <a:t>Goodreads.com</a:t>
            </a:r>
            <a:r>
              <a:rPr lang="en-US" dirty="0" smtClean="0"/>
              <a:t>)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9155" name="Picture 5" descr="Screen Shot 2014-05-17 at 11.25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417513"/>
            <a:ext cx="589597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4"/>
          <p:cNvSpPr>
            <a:spLocks noGrp="1"/>
          </p:cNvSpPr>
          <p:nvPr>
            <p:ph idx="1"/>
          </p:nvPr>
        </p:nvSpPr>
        <p:spPr>
          <a:xfrm>
            <a:off x="457200" y="4900613"/>
            <a:ext cx="8229600" cy="166528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mtClean="0"/>
              <a:t>Fox News and the New York Times evince different sentiments in discussions of climate change</a:t>
            </a:r>
          </a:p>
        </p:txBody>
      </p:sp>
      <p:pic>
        <p:nvPicPr>
          <p:cNvPr id="50179" name="Picture 5" descr="Screen Shot 2014-05-17 at 11.27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346075"/>
            <a:ext cx="5969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646113" y="5602288"/>
            <a:ext cx="7994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81F5B"/>
                </a:solidFill>
                <a:latin typeface="NewsGoth BT" pitchFamily="34" charset="0"/>
              </a:defRPr>
            </a:lvl1pPr>
            <a:lvl2pPr marL="742950" indent="-285750">
              <a:defRPr sz="3200">
                <a:solidFill>
                  <a:srgbClr val="081F5B"/>
                </a:solidFill>
                <a:latin typeface="NewsGoth BT" pitchFamily="34" charset="0"/>
              </a:defRPr>
            </a:lvl2pPr>
            <a:lvl3pPr marL="11430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3pPr>
            <a:lvl4pPr marL="16002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4pPr>
            <a:lvl5pPr marL="2057400" indent="-228600">
              <a:defRPr sz="3200">
                <a:solidFill>
                  <a:srgbClr val="081F5B"/>
                </a:solidFill>
                <a:latin typeface="NewsGoth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81F5B"/>
                </a:solidFill>
                <a:latin typeface="NewsGoth BT" pitchFamily="34" charset="0"/>
              </a:defRPr>
            </a:lvl9pPr>
          </a:lstStyle>
          <a:p>
            <a:r>
              <a:rPr lang="en-US" altLang="en-US" sz="2400"/>
              <a:t>Big ten college Facebook posts mostly talk about stuff other than academics</a:t>
            </a:r>
          </a:p>
        </p:txBody>
      </p:sp>
      <p:pic>
        <p:nvPicPr>
          <p:cNvPr id="51203" name="Picture 4" descr="Screen Shot 2014-05-17 at 11.3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396875"/>
            <a:ext cx="6450013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How to present your true thing</a:t>
            </a:r>
          </a:p>
        </p:txBody>
      </p:sp>
      <p:sp>
        <p:nvSpPr>
          <p:cNvPr id="5120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dirty="0" smtClean="0"/>
              <a:t>Here’s who is in our group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dirty="0" smtClean="0"/>
              <a:t>Our motivating question was…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dirty="0" smtClean="0"/>
              <a:t>We tried to answer this by…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dirty="0" smtClean="0"/>
              <a:t>We had to completely change direction when we discovered that…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dirty="0" smtClean="0"/>
              <a:t>Here is our fact: ___________________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dirty="0" smtClean="0"/>
              <a:t>Here is how we got there and what we learned along the 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6200"/>
            <a:ext cx="772953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863" y="533400"/>
            <a:ext cx="6434137" cy="304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4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File:Galileo Dona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8600" y="76200"/>
            <a:ext cx="8763000" cy="1982788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Thanks to ICTs, economics today is “roughly where astronomy was when the telescope was invented or where biology was when the microscope was invented.”     (Robert Shiller, certified smart guy)</a:t>
            </a:r>
            <a:endParaRPr lang="en-US" altLang="en-US" sz="2800" b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55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57400"/>
            <a:ext cx="8077200" cy="20574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How should the pervasive “mediation” of contemporary social life affect social science?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6198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4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8830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4400" smtClean="0">
                <a:hlinkClick r:id="rId2"/>
              </a:rPr>
              <a:t>Google Trends: the gateway drug for big data</a:t>
            </a:r>
            <a:endParaRPr lang="en-US" altLang="en-US" sz="4400" smtClean="0"/>
          </a:p>
        </p:txBody>
      </p:sp>
    </p:spTree>
    <p:extLst>
      <p:ext uri="{BB962C8B-B14F-4D97-AF65-F5344CB8AC3E}">
        <p14:creationId xmlns:p14="http://schemas.microsoft.com/office/powerpoint/2010/main" val="33092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637 template">
  <a:themeElements>
    <a:clrScheme name="presentation template_white 13">
      <a:dk1>
        <a:srgbClr val="081F5B"/>
      </a:dk1>
      <a:lt1>
        <a:srgbClr val="FFFFFF"/>
      </a:lt1>
      <a:dk2>
        <a:srgbClr val="081F5B"/>
      </a:dk2>
      <a:lt2>
        <a:srgbClr val="B8AB9E"/>
      </a:lt2>
      <a:accent1>
        <a:srgbClr val="FF9933"/>
      </a:accent1>
      <a:accent2>
        <a:srgbClr val="E8AF10"/>
      </a:accent2>
      <a:accent3>
        <a:srgbClr val="FFFFFF"/>
      </a:accent3>
      <a:accent4>
        <a:srgbClr val="06194C"/>
      </a:accent4>
      <a:accent5>
        <a:srgbClr val="FFCAAD"/>
      </a:accent5>
      <a:accent6>
        <a:srgbClr val="D29E0D"/>
      </a:accent6>
      <a:hlink>
        <a:srgbClr val="B8AB9E"/>
      </a:hlink>
      <a:folHlink>
        <a:srgbClr val="BF3119"/>
      </a:folHlink>
    </a:clrScheme>
    <a:fontScheme name="presentation template_white">
      <a:majorFont>
        <a:latin typeface="NewsGoth Dm BT"/>
        <a:ea typeface=""/>
        <a:cs typeface=""/>
      </a:majorFont>
      <a:minorFont>
        <a:latin typeface="NewsGoth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81F5B"/>
            </a:solidFill>
            <a:effectLst/>
            <a:latin typeface="NewsGoth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81F5B"/>
            </a:solidFill>
            <a:effectLst/>
            <a:latin typeface="NewsGoth BT" pitchFamily="34" charset="0"/>
          </a:defRPr>
        </a:defPPr>
      </a:lstStyle>
    </a:lnDef>
  </a:objectDefaults>
  <a:extraClrSchemeLst>
    <a:extraClrScheme>
      <a:clrScheme name="presentation template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_white 13">
        <a:dk1>
          <a:srgbClr val="081F5B"/>
        </a:dk1>
        <a:lt1>
          <a:srgbClr val="FFFFFF"/>
        </a:lt1>
        <a:dk2>
          <a:srgbClr val="081F5B"/>
        </a:dk2>
        <a:lt2>
          <a:srgbClr val="B8AB9E"/>
        </a:lt2>
        <a:accent1>
          <a:srgbClr val="FF9933"/>
        </a:accent1>
        <a:accent2>
          <a:srgbClr val="E8AF10"/>
        </a:accent2>
        <a:accent3>
          <a:srgbClr val="FFFFFF"/>
        </a:accent3>
        <a:accent4>
          <a:srgbClr val="06194C"/>
        </a:accent4>
        <a:accent5>
          <a:srgbClr val="FFCAAD"/>
        </a:accent5>
        <a:accent6>
          <a:srgbClr val="D29E0D"/>
        </a:accent6>
        <a:hlink>
          <a:srgbClr val="B8AB9E"/>
        </a:hlink>
        <a:folHlink>
          <a:srgbClr val="BF31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MO637 template</Template>
  <TotalTime>1448</TotalTime>
  <Words>1473</Words>
  <Application>Microsoft Office PowerPoint</Application>
  <PresentationFormat>On-screen Show (4:3)</PresentationFormat>
  <Paragraphs>188</Paragraphs>
  <Slides>56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NewsGoth BT</vt:lpstr>
      <vt:lpstr>Arial</vt:lpstr>
      <vt:lpstr>NewsGoth Dm BT</vt:lpstr>
      <vt:lpstr>Wingdings</vt:lpstr>
      <vt:lpstr>Gill Sans</vt:lpstr>
      <vt:lpstr>ヒラギノ角ゴ ProN W3</vt:lpstr>
      <vt:lpstr>MO637 template</vt:lpstr>
      <vt:lpstr>ICOS big data camp</vt:lpstr>
      <vt:lpstr>Who is everybody?</vt:lpstr>
      <vt:lpstr>What are we up to this week?</vt:lpstr>
      <vt:lpstr>What does social life look like today?</vt:lpstr>
      <vt:lpstr>The job description for 90% of the people at the University of Michigan:</vt:lpstr>
      <vt:lpstr>PowerPoint Presentation</vt:lpstr>
      <vt:lpstr>PowerPoint Presentation</vt:lpstr>
      <vt:lpstr>How should the pervasive “mediation” of contemporary social life affect social science?</vt:lpstr>
      <vt:lpstr>PowerPoint Presentation</vt:lpstr>
      <vt:lpstr>New insights into traditional topics</vt:lpstr>
      <vt:lpstr>Does racism influence voting?</vt:lpstr>
      <vt:lpstr>Does racism influence voting?</vt:lpstr>
      <vt:lpstr>New insights into new topics</vt:lpstr>
      <vt:lpstr>PowerPoint Presentation</vt:lpstr>
      <vt:lpstr>PowerPoint Presentation</vt:lpstr>
      <vt:lpstr>ICTs and social movements</vt:lpstr>
      <vt:lpstr>One Facebook post</vt:lpstr>
      <vt:lpstr>PowerPoint Presentation</vt:lpstr>
      <vt:lpstr>Question:</vt:lpstr>
      <vt:lpstr>Surprising sources of network data</vt:lpstr>
      <vt:lpstr>PowerPoint Presentation</vt:lpstr>
      <vt:lpstr>An office like yours…</vt:lpstr>
      <vt:lpstr>Mapped signals</vt:lpstr>
      <vt:lpstr>Space utilization by each person</vt:lpstr>
      <vt:lpstr>Identified interactions</vt:lpstr>
      <vt:lpstr>PowerPoint Presentation</vt:lpstr>
      <vt:lpstr>PowerPoint Presentation</vt:lpstr>
      <vt:lpstr>A deep philosophical point:</vt:lpstr>
      <vt:lpstr>PowerPoint Presentation</vt:lpstr>
      <vt:lpstr>PowerPoint Presentation</vt:lpstr>
      <vt:lpstr>Some big data questions</vt:lpstr>
      <vt:lpstr>How big is big data?</vt:lpstr>
      <vt:lpstr>A method and three tools to start</vt:lpstr>
      <vt:lpstr>Be Not Afraid: lessons from “computer science”</vt:lpstr>
      <vt:lpstr>We’re All Charlatans</vt:lpstr>
      <vt:lpstr>MOVE FAST AND BREAK THINGS</vt:lpstr>
      <vt:lpstr>Don’t be afraid to make a mistake</vt:lpstr>
      <vt:lpstr>Stay focused and keep shipping</vt:lpstr>
      <vt:lpstr>Don’t Wait to Find Your Mistakes</vt:lpstr>
      <vt:lpstr>Done is better than perfect</vt:lpstr>
      <vt:lpstr>Never Fly Solo</vt:lpstr>
      <vt:lpstr>Fortune favors the bold</vt:lpstr>
      <vt:lpstr>Practical tips</vt:lpstr>
      <vt:lpstr>CS Professor (at another institution)</vt:lpstr>
      <vt:lpstr>What would you do if you were not afraid?</vt:lpstr>
      <vt:lpstr>A Few Caveats</vt:lpstr>
      <vt:lpstr>The deliverable</vt:lpstr>
      <vt:lpstr>Questions so far?</vt:lpstr>
      <vt:lpstr>Your Group Task</vt:lpstr>
      <vt:lpstr>PowerPoint Presentation</vt:lpstr>
      <vt:lpstr>Over the next week we expect you to</vt:lpstr>
      <vt:lpstr>Some examples of true (truthy) things</vt:lpstr>
      <vt:lpstr>PowerPoint Presentation</vt:lpstr>
      <vt:lpstr>PowerPoint Presentation</vt:lpstr>
      <vt:lpstr>PowerPoint Presentation</vt:lpstr>
      <vt:lpstr>How to present your true thing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Jerry</dc:creator>
  <cp:lastModifiedBy>Gerald Davis</cp:lastModifiedBy>
  <cp:revision>197</cp:revision>
  <dcterms:created xsi:type="dcterms:W3CDTF">2011-01-05T03:10:57Z</dcterms:created>
  <dcterms:modified xsi:type="dcterms:W3CDTF">2017-06-02T18:11:31Z</dcterms:modified>
</cp:coreProperties>
</file>